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311" r:id="rId4"/>
    <p:sldId id="314" r:id="rId5"/>
    <p:sldId id="262" r:id="rId6"/>
    <p:sldId id="263" r:id="rId7"/>
    <p:sldId id="344" r:id="rId8"/>
    <p:sldId id="265" r:id="rId9"/>
    <p:sldId id="267" r:id="rId10"/>
    <p:sldId id="268" r:id="rId11"/>
    <p:sldId id="315" r:id="rId12"/>
    <p:sldId id="270" r:id="rId13"/>
    <p:sldId id="271" r:id="rId14"/>
    <p:sldId id="347" r:id="rId15"/>
    <p:sldId id="348" r:id="rId16"/>
    <p:sldId id="351" r:id="rId17"/>
    <p:sldId id="275" r:id="rId18"/>
    <p:sldId id="276" r:id="rId19"/>
    <p:sldId id="277" r:id="rId20"/>
    <p:sldId id="278" r:id="rId21"/>
    <p:sldId id="279" r:id="rId22"/>
    <p:sldId id="345" r:id="rId23"/>
    <p:sldId id="281" r:id="rId24"/>
    <p:sldId id="282" r:id="rId25"/>
    <p:sldId id="283" r:id="rId26"/>
    <p:sldId id="353" r:id="rId27"/>
    <p:sldId id="354" r:id="rId28"/>
    <p:sldId id="323" r:id="rId29"/>
    <p:sldId id="352" r:id="rId30"/>
    <p:sldId id="343" r:id="rId31"/>
    <p:sldId id="332" r:id="rId32"/>
    <p:sldId id="291" r:id="rId33"/>
    <p:sldId id="293" r:id="rId34"/>
    <p:sldId id="292" r:id="rId35"/>
    <p:sldId id="346" r:id="rId36"/>
    <p:sldId id="294" r:id="rId37"/>
    <p:sldId id="295" r:id="rId38"/>
    <p:sldId id="297" r:id="rId39"/>
    <p:sldId id="298" r:id="rId40"/>
    <p:sldId id="29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07" autoAdjust="0"/>
  </p:normalViewPr>
  <p:slideViewPr>
    <p:cSldViewPr snapToGrid="0">
      <p:cViewPr varScale="1">
        <p:scale>
          <a:sx n="106" d="100"/>
          <a:sy n="106" d="100"/>
        </p:scale>
        <p:origin x="156" y="108"/>
      </p:cViewPr>
      <p:guideLst/>
    </p:cSldViewPr>
  </p:slideViewPr>
  <p:outlineViewPr>
    <p:cViewPr>
      <p:scale>
        <a:sx n="33" d="100"/>
        <a:sy n="33" d="100"/>
      </p:scale>
      <p:origin x="0" y="-2580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BD57C-90E1-4931-948E-B30674E5DE54}" type="doc">
      <dgm:prSet loTypeId="urn:microsoft.com/office/officeart/2005/8/layout/matrix3" loCatId="matrix" qsTypeId="urn:microsoft.com/office/officeart/2005/8/quickstyle/simple4" qsCatId="simple" csTypeId="urn:microsoft.com/office/officeart/2005/8/colors/colorful2" csCatId="colorful" phldr="1"/>
      <dgm:spPr/>
      <dgm:t>
        <a:bodyPr/>
        <a:lstStyle/>
        <a:p>
          <a:endParaRPr lang="en-US"/>
        </a:p>
      </dgm:t>
    </dgm:pt>
    <dgm:pt modelId="{BADF25EA-0C6F-48AD-B129-2F73C36E2963}">
      <dgm:prSet/>
      <dgm:spPr/>
      <dgm:t>
        <a:bodyPr/>
        <a:lstStyle/>
        <a:p>
          <a:r>
            <a:rPr lang="en-US" dirty="0"/>
            <a:t>MDE reports FY 2020 costs of providing special education programs were underfunded statewide by $673 million</a:t>
          </a:r>
        </a:p>
      </dgm:t>
    </dgm:pt>
    <dgm:pt modelId="{4447FE29-E8BF-4453-A140-6F14F100537A}" type="parTrans" cxnId="{4249FCF1-1B77-4484-BC61-A1A9AA6032E0}">
      <dgm:prSet/>
      <dgm:spPr/>
      <dgm:t>
        <a:bodyPr/>
        <a:lstStyle/>
        <a:p>
          <a:endParaRPr lang="en-US"/>
        </a:p>
      </dgm:t>
    </dgm:pt>
    <dgm:pt modelId="{84BBC86D-F0CA-41A2-83AD-CAB168D823E2}" type="sibTrans" cxnId="{4249FCF1-1B77-4484-BC61-A1A9AA6032E0}">
      <dgm:prSet/>
      <dgm:spPr/>
      <dgm:t>
        <a:bodyPr/>
        <a:lstStyle/>
        <a:p>
          <a:endParaRPr lang="en-US"/>
        </a:p>
      </dgm:t>
    </dgm:pt>
    <dgm:pt modelId="{DFF88C88-3F67-4C3E-8B11-49887C80493A}">
      <dgm:prSet/>
      <dgm:spPr/>
      <dgm:t>
        <a:bodyPr/>
        <a:lstStyle/>
        <a:p>
          <a:r>
            <a:rPr lang="en-US" dirty="0"/>
            <a:t>MDE estimates by FY 2025 costs of providing special education statewide will be underfunded by $806 million</a:t>
          </a:r>
        </a:p>
      </dgm:t>
    </dgm:pt>
    <dgm:pt modelId="{D1BF062F-E97E-41E9-979A-51667E4B2BC4}" type="parTrans" cxnId="{60B1AA06-7E76-42FE-B723-50C14DD20969}">
      <dgm:prSet/>
      <dgm:spPr/>
      <dgm:t>
        <a:bodyPr/>
        <a:lstStyle/>
        <a:p>
          <a:endParaRPr lang="en-US"/>
        </a:p>
      </dgm:t>
    </dgm:pt>
    <dgm:pt modelId="{0E311F12-2BE4-44FC-BA0F-B68D6CB007CB}" type="sibTrans" cxnId="{60B1AA06-7E76-42FE-B723-50C14DD20969}">
      <dgm:prSet/>
      <dgm:spPr/>
      <dgm:t>
        <a:bodyPr/>
        <a:lstStyle/>
        <a:p>
          <a:endParaRPr lang="en-US"/>
        </a:p>
      </dgm:t>
    </dgm:pt>
    <dgm:pt modelId="{2FC59541-C01E-4233-84C5-CE3A9569F850}">
      <dgm:prSet/>
      <dgm:spPr/>
      <dgm:t>
        <a:bodyPr/>
        <a:lstStyle/>
        <a:p>
          <a:r>
            <a:rPr lang="en-US" dirty="0"/>
            <a:t>Underfunding of special education costs requires a transfer from regular program resources to support an underfunded program mandated by state and federal law</a:t>
          </a:r>
        </a:p>
      </dgm:t>
    </dgm:pt>
    <dgm:pt modelId="{5970F8B1-16E7-4B97-82B2-6687B4F0243B}" type="parTrans" cxnId="{F477554A-DC81-4D3E-81F2-2598A52C7C1A}">
      <dgm:prSet/>
      <dgm:spPr/>
      <dgm:t>
        <a:bodyPr/>
        <a:lstStyle/>
        <a:p>
          <a:endParaRPr lang="en-US"/>
        </a:p>
      </dgm:t>
    </dgm:pt>
    <dgm:pt modelId="{0D3D617D-C51A-4F4A-A7F6-672436EBEB78}" type="sibTrans" cxnId="{F477554A-DC81-4D3E-81F2-2598A52C7C1A}">
      <dgm:prSet/>
      <dgm:spPr/>
      <dgm:t>
        <a:bodyPr/>
        <a:lstStyle/>
        <a:p>
          <a:endParaRPr lang="en-US"/>
        </a:p>
      </dgm:t>
    </dgm:pt>
    <dgm:pt modelId="{8470EF1D-D6CC-4FCA-B253-90EBE52F2F52}">
      <dgm:prSet/>
      <dgm:spPr/>
      <dgm:t>
        <a:bodyPr/>
        <a:lstStyle/>
        <a:p>
          <a:r>
            <a:rPr lang="en-US"/>
            <a:t>Primary options to bridge special education funding gap are to cut regular program budgets or increase referendum revenue, most districts have done both</a:t>
          </a:r>
        </a:p>
      </dgm:t>
    </dgm:pt>
    <dgm:pt modelId="{B379CE75-2B8B-401A-9B84-81664DB5A25B}" type="parTrans" cxnId="{D841D99E-161D-4318-B0ED-BEFF691D9304}">
      <dgm:prSet/>
      <dgm:spPr/>
      <dgm:t>
        <a:bodyPr/>
        <a:lstStyle/>
        <a:p>
          <a:endParaRPr lang="en-US"/>
        </a:p>
      </dgm:t>
    </dgm:pt>
    <dgm:pt modelId="{121A8D1B-CC7E-42C2-AD8A-AE5E67C73077}" type="sibTrans" cxnId="{D841D99E-161D-4318-B0ED-BEFF691D9304}">
      <dgm:prSet/>
      <dgm:spPr/>
      <dgm:t>
        <a:bodyPr/>
        <a:lstStyle/>
        <a:p>
          <a:endParaRPr lang="en-US"/>
        </a:p>
      </dgm:t>
    </dgm:pt>
    <dgm:pt modelId="{3B0F97C8-0058-4538-8376-F2A35E93CF6B}" type="pres">
      <dgm:prSet presAssocID="{902BD57C-90E1-4931-948E-B30674E5DE54}" presName="matrix" presStyleCnt="0">
        <dgm:presLayoutVars>
          <dgm:chMax val="1"/>
          <dgm:dir/>
          <dgm:resizeHandles val="exact"/>
        </dgm:presLayoutVars>
      </dgm:prSet>
      <dgm:spPr/>
      <dgm:t>
        <a:bodyPr/>
        <a:lstStyle/>
        <a:p>
          <a:endParaRPr lang="en-US"/>
        </a:p>
      </dgm:t>
    </dgm:pt>
    <dgm:pt modelId="{13461ED3-DC13-475C-A1BE-D2FC40861A53}" type="pres">
      <dgm:prSet presAssocID="{902BD57C-90E1-4931-948E-B30674E5DE54}" presName="diamond" presStyleLbl="bgShp" presStyleIdx="0" presStyleCnt="1" custLinFactNeighborX="799" custLinFactNeighborY="-1434"/>
      <dgm:spPr>
        <a:solidFill>
          <a:schemeClr val="bg1">
            <a:lumMod val="85000"/>
          </a:schemeClr>
        </a:solidFill>
      </dgm:spPr>
    </dgm:pt>
    <dgm:pt modelId="{7EB29397-5540-4998-BF03-FE36E731EAC7}" type="pres">
      <dgm:prSet presAssocID="{902BD57C-90E1-4931-948E-B30674E5DE54}" presName="quad1" presStyleLbl="node1" presStyleIdx="0" presStyleCnt="4">
        <dgm:presLayoutVars>
          <dgm:chMax val="0"/>
          <dgm:chPref val="0"/>
          <dgm:bulletEnabled val="1"/>
        </dgm:presLayoutVars>
      </dgm:prSet>
      <dgm:spPr/>
      <dgm:t>
        <a:bodyPr/>
        <a:lstStyle/>
        <a:p>
          <a:endParaRPr lang="en-US"/>
        </a:p>
      </dgm:t>
    </dgm:pt>
    <dgm:pt modelId="{4E12ECB2-6F0E-416F-AF95-C00393BD94E0}" type="pres">
      <dgm:prSet presAssocID="{902BD57C-90E1-4931-948E-B30674E5DE54}" presName="quad2" presStyleLbl="node1" presStyleIdx="1" presStyleCnt="4">
        <dgm:presLayoutVars>
          <dgm:chMax val="0"/>
          <dgm:chPref val="0"/>
          <dgm:bulletEnabled val="1"/>
        </dgm:presLayoutVars>
      </dgm:prSet>
      <dgm:spPr/>
      <dgm:t>
        <a:bodyPr/>
        <a:lstStyle/>
        <a:p>
          <a:endParaRPr lang="en-US"/>
        </a:p>
      </dgm:t>
    </dgm:pt>
    <dgm:pt modelId="{E5C9E49A-1F87-4911-8894-5DC287BF4C33}" type="pres">
      <dgm:prSet presAssocID="{902BD57C-90E1-4931-948E-B30674E5DE54}" presName="quad3" presStyleLbl="node1" presStyleIdx="2" presStyleCnt="4">
        <dgm:presLayoutVars>
          <dgm:chMax val="0"/>
          <dgm:chPref val="0"/>
          <dgm:bulletEnabled val="1"/>
        </dgm:presLayoutVars>
      </dgm:prSet>
      <dgm:spPr/>
      <dgm:t>
        <a:bodyPr/>
        <a:lstStyle/>
        <a:p>
          <a:endParaRPr lang="en-US"/>
        </a:p>
      </dgm:t>
    </dgm:pt>
    <dgm:pt modelId="{73357FA7-ED73-41FE-919C-9A76FB96762A}" type="pres">
      <dgm:prSet presAssocID="{902BD57C-90E1-4931-948E-B30674E5DE54}" presName="quad4" presStyleLbl="node1" presStyleIdx="3" presStyleCnt="4">
        <dgm:presLayoutVars>
          <dgm:chMax val="0"/>
          <dgm:chPref val="0"/>
          <dgm:bulletEnabled val="1"/>
        </dgm:presLayoutVars>
      </dgm:prSet>
      <dgm:spPr/>
      <dgm:t>
        <a:bodyPr/>
        <a:lstStyle/>
        <a:p>
          <a:endParaRPr lang="en-US"/>
        </a:p>
      </dgm:t>
    </dgm:pt>
  </dgm:ptLst>
  <dgm:cxnLst>
    <dgm:cxn modelId="{D841D99E-161D-4318-B0ED-BEFF691D9304}" srcId="{902BD57C-90E1-4931-948E-B30674E5DE54}" destId="{8470EF1D-D6CC-4FCA-B253-90EBE52F2F52}" srcOrd="3" destOrd="0" parTransId="{B379CE75-2B8B-401A-9B84-81664DB5A25B}" sibTransId="{121A8D1B-CC7E-42C2-AD8A-AE5E67C73077}"/>
    <dgm:cxn modelId="{881F68BE-DD8A-4423-8025-425E8BBCCCCD}" type="presOf" srcId="{8470EF1D-D6CC-4FCA-B253-90EBE52F2F52}" destId="{73357FA7-ED73-41FE-919C-9A76FB96762A}" srcOrd="0" destOrd="0" presId="urn:microsoft.com/office/officeart/2005/8/layout/matrix3"/>
    <dgm:cxn modelId="{4249FCF1-1B77-4484-BC61-A1A9AA6032E0}" srcId="{902BD57C-90E1-4931-948E-B30674E5DE54}" destId="{BADF25EA-0C6F-48AD-B129-2F73C36E2963}" srcOrd="0" destOrd="0" parTransId="{4447FE29-E8BF-4453-A140-6F14F100537A}" sibTransId="{84BBC86D-F0CA-41A2-83AD-CAB168D823E2}"/>
    <dgm:cxn modelId="{C8C9E804-BEC4-46BD-AE60-2D0CAB8830B1}" type="presOf" srcId="{2FC59541-C01E-4233-84C5-CE3A9569F850}" destId="{E5C9E49A-1F87-4911-8894-5DC287BF4C33}" srcOrd="0" destOrd="0" presId="urn:microsoft.com/office/officeart/2005/8/layout/matrix3"/>
    <dgm:cxn modelId="{335F0EE3-AFA3-45A1-8359-DE07A6AFF3B7}" type="presOf" srcId="{DFF88C88-3F67-4C3E-8B11-49887C80493A}" destId="{4E12ECB2-6F0E-416F-AF95-C00393BD94E0}" srcOrd="0" destOrd="0" presId="urn:microsoft.com/office/officeart/2005/8/layout/matrix3"/>
    <dgm:cxn modelId="{CAEC1F95-EFDF-4F02-80E9-A4AEEC0AD20B}" type="presOf" srcId="{BADF25EA-0C6F-48AD-B129-2F73C36E2963}" destId="{7EB29397-5540-4998-BF03-FE36E731EAC7}" srcOrd="0" destOrd="0" presId="urn:microsoft.com/office/officeart/2005/8/layout/matrix3"/>
    <dgm:cxn modelId="{50004AEE-76CD-4EC8-842B-4094D822AE34}" type="presOf" srcId="{902BD57C-90E1-4931-948E-B30674E5DE54}" destId="{3B0F97C8-0058-4538-8376-F2A35E93CF6B}" srcOrd="0" destOrd="0" presId="urn:microsoft.com/office/officeart/2005/8/layout/matrix3"/>
    <dgm:cxn modelId="{60B1AA06-7E76-42FE-B723-50C14DD20969}" srcId="{902BD57C-90E1-4931-948E-B30674E5DE54}" destId="{DFF88C88-3F67-4C3E-8B11-49887C80493A}" srcOrd="1" destOrd="0" parTransId="{D1BF062F-E97E-41E9-979A-51667E4B2BC4}" sibTransId="{0E311F12-2BE4-44FC-BA0F-B68D6CB007CB}"/>
    <dgm:cxn modelId="{F477554A-DC81-4D3E-81F2-2598A52C7C1A}" srcId="{902BD57C-90E1-4931-948E-B30674E5DE54}" destId="{2FC59541-C01E-4233-84C5-CE3A9569F850}" srcOrd="2" destOrd="0" parTransId="{5970F8B1-16E7-4B97-82B2-6687B4F0243B}" sibTransId="{0D3D617D-C51A-4F4A-A7F6-672436EBEB78}"/>
    <dgm:cxn modelId="{51F613C0-9C5C-4278-ACA5-48F519E26752}" type="presParOf" srcId="{3B0F97C8-0058-4538-8376-F2A35E93CF6B}" destId="{13461ED3-DC13-475C-A1BE-D2FC40861A53}" srcOrd="0" destOrd="0" presId="urn:microsoft.com/office/officeart/2005/8/layout/matrix3"/>
    <dgm:cxn modelId="{A05F8DFB-D233-4E8D-9B75-EDA86AC1755E}" type="presParOf" srcId="{3B0F97C8-0058-4538-8376-F2A35E93CF6B}" destId="{7EB29397-5540-4998-BF03-FE36E731EAC7}" srcOrd="1" destOrd="0" presId="urn:microsoft.com/office/officeart/2005/8/layout/matrix3"/>
    <dgm:cxn modelId="{D99BF304-6CA7-4153-B29F-0415437761CE}" type="presParOf" srcId="{3B0F97C8-0058-4538-8376-F2A35E93CF6B}" destId="{4E12ECB2-6F0E-416F-AF95-C00393BD94E0}" srcOrd="2" destOrd="0" presId="urn:microsoft.com/office/officeart/2005/8/layout/matrix3"/>
    <dgm:cxn modelId="{A93B88D5-3B34-4B47-8CEE-E01109E22D8C}" type="presParOf" srcId="{3B0F97C8-0058-4538-8376-F2A35E93CF6B}" destId="{E5C9E49A-1F87-4911-8894-5DC287BF4C33}" srcOrd="3" destOrd="0" presId="urn:microsoft.com/office/officeart/2005/8/layout/matrix3"/>
    <dgm:cxn modelId="{550B171A-699F-407D-A011-7FD2E93DFAEF}" type="presParOf" srcId="{3B0F97C8-0058-4538-8376-F2A35E93CF6B}" destId="{73357FA7-ED73-41FE-919C-9A76FB96762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38B14-6003-4720-A9AE-29B4B91BCCE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6115EDEE-5AB6-45AC-9396-2A4518FAFA73}">
      <dgm:prSet/>
      <dgm:spPr>
        <a:solidFill>
          <a:schemeClr val="bg1">
            <a:lumMod val="85000"/>
            <a:alpha val="90000"/>
          </a:schemeClr>
        </a:solidFill>
      </dgm:spPr>
      <dgm:t>
        <a:bodyPr/>
        <a:lstStyle/>
        <a:p>
          <a:r>
            <a:rPr lang="en-US" dirty="0"/>
            <a:t>Tax levy is based on many state-determined formulas plus voter approved referendums</a:t>
          </a:r>
        </a:p>
      </dgm:t>
    </dgm:pt>
    <dgm:pt modelId="{51B38DCA-32B4-4C47-B594-93B1D1AD572B}" type="parTrans" cxnId="{62966CC1-5F22-4BEC-8D68-E10D6A3CA075}">
      <dgm:prSet/>
      <dgm:spPr/>
      <dgm:t>
        <a:bodyPr/>
        <a:lstStyle/>
        <a:p>
          <a:endParaRPr lang="en-US"/>
        </a:p>
      </dgm:t>
    </dgm:pt>
    <dgm:pt modelId="{55FAAA1E-9651-4A18-BF9E-84F492416213}" type="sibTrans" cxnId="{62966CC1-5F22-4BEC-8D68-E10D6A3CA075}">
      <dgm:prSet phldrT="1" phldr="0"/>
      <dgm:spPr>
        <a:solidFill>
          <a:schemeClr val="accent2"/>
        </a:solidFill>
      </dgm:spPr>
      <dgm:t>
        <a:bodyPr/>
        <a:lstStyle/>
        <a:p>
          <a:r>
            <a:rPr lang="en-US"/>
            <a:t>1</a:t>
          </a:r>
        </a:p>
      </dgm:t>
    </dgm:pt>
    <dgm:pt modelId="{62C8DFA3-BA7E-41B2-B8D3-1634ADD0F89A}">
      <dgm:prSet/>
      <dgm:spPr>
        <a:solidFill>
          <a:schemeClr val="bg1">
            <a:lumMod val="85000"/>
            <a:alpha val="90000"/>
          </a:schemeClr>
        </a:solidFill>
      </dgm:spPr>
      <dgm:t>
        <a:bodyPr/>
        <a:lstStyle/>
        <a:p>
          <a:r>
            <a:rPr lang="en-US"/>
            <a:t>Some increases in tax levies are revenue neutral, offset by reductions in state aid</a:t>
          </a:r>
        </a:p>
      </dgm:t>
    </dgm:pt>
    <dgm:pt modelId="{BED36DA0-2A5C-46EA-94D0-3568CEFA644C}" type="parTrans" cxnId="{6F260117-98BA-4855-BF3E-E01B36F18D2A}">
      <dgm:prSet/>
      <dgm:spPr/>
      <dgm:t>
        <a:bodyPr/>
        <a:lstStyle/>
        <a:p>
          <a:endParaRPr lang="en-US"/>
        </a:p>
      </dgm:t>
    </dgm:pt>
    <dgm:pt modelId="{4914D8DC-5E86-4561-B441-ED4B72F47674}" type="sibTrans" cxnId="{6F260117-98BA-4855-BF3E-E01B36F18D2A}">
      <dgm:prSet phldrT="2" phldr="0"/>
      <dgm:spPr>
        <a:solidFill>
          <a:srgbClr val="7E0000"/>
        </a:solidFill>
        <a:ln w="15875" cap="flat" cmpd="sng" algn="ctr">
          <a:solidFill>
            <a:srgbClr val="000000">
              <a:hueOff val="0"/>
              <a:satOff val="0"/>
              <a:lumOff val="0"/>
              <a:alphaOff val="0"/>
            </a:srgbClr>
          </a:solidFill>
          <a:prstDash val="solid"/>
        </a:ln>
        <a:effectLst/>
      </dgm:spPr>
      <dgm:t>
        <a:bodyPr/>
        <a:lstStyle/>
        <a:p>
          <a:r>
            <a:rPr lang="en-US" dirty="0"/>
            <a:t>2</a:t>
          </a:r>
        </a:p>
      </dgm:t>
    </dgm:pt>
    <dgm:pt modelId="{07CD4CFC-677E-45EF-B37C-83B99A79F811}">
      <dgm:prSet/>
      <dgm:spPr>
        <a:solidFill>
          <a:schemeClr val="bg1">
            <a:lumMod val="85000"/>
            <a:alpha val="90000"/>
          </a:schemeClr>
        </a:solidFill>
      </dgm:spPr>
      <dgm:t>
        <a:bodyPr/>
        <a:lstStyle/>
        <a:p>
          <a:r>
            <a:rPr lang="en-US" b="1" i="1" u="sng"/>
            <a:t>Expenditure budget is limited</a:t>
          </a:r>
          <a:r>
            <a:rPr lang="en-US"/>
            <a:t> by state-set revenue formulas, voter-approved levies, and fund balance</a:t>
          </a:r>
        </a:p>
      </dgm:t>
    </dgm:pt>
    <dgm:pt modelId="{5824C8D7-D44C-42E6-8DEF-EBE49D010264}" type="parTrans" cxnId="{DF5310A6-8977-49B0-A53E-4C5E67ECA32F}">
      <dgm:prSet/>
      <dgm:spPr/>
      <dgm:t>
        <a:bodyPr/>
        <a:lstStyle/>
        <a:p>
          <a:endParaRPr lang="en-US"/>
        </a:p>
      </dgm:t>
    </dgm:pt>
    <dgm:pt modelId="{6B15D869-E23A-4C42-A6B0-B7AB44E59CD7}" type="sibTrans" cxnId="{DF5310A6-8977-49B0-A53E-4C5E67ECA32F}">
      <dgm:prSet phldrT="3" phldr="0"/>
      <dgm:spPr>
        <a:solidFill>
          <a:srgbClr val="7E0000"/>
        </a:solidFill>
        <a:ln w="15875" cap="flat" cmpd="sng" algn="ctr">
          <a:solidFill>
            <a:srgbClr val="000000">
              <a:hueOff val="0"/>
              <a:satOff val="0"/>
              <a:lumOff val="0"/>
              <a:alphaOff val="0"/>
            </a:srgbClr>
          </a:solidFill>
          <a:prstDash val="solid"/>
        </a:ln>
        <a:effectLst/>
      </dgm:spPr>
      <dgm:t>
        <a:bodyPr/>
        <a:lstStyle/>
        <a:p>
          <a:r>
            <a:rPr lang="en-US"/>
            <a:t>3</a:t>
          </a:r>
        </a:p>
      </dgm:t>
    </dgm:pt>
    <dgm:pt modelId="{13933A64-62EA-480F-B172-6A69EEBFDA02}">
      <dgm:prSet/>
      <dgm:spPr>
        <a:solidFill>
          <a:schemeClr val="bg1">
            <a:lumMod val="85000"/>
            <a:alpha val="90000"/>
          </a:schemeClr>
        </a:solidFill>
      </dgm:spPr>
      <dgm:t>
        <a:bodyPr/>
        <a:lstStyle/>
        <a:p>
          <a:r>
            <a:rPr lang="en-US"/>
            <a:t>An increase in school taxes does not always correlate to an equal increase in budget</a:t>
          </a:r>
        </a:p>
      </dgm:t>
    </dgm:pt>
    <dgm:pt modelId="{D7AF1E27-663A-4820-83EC-DF0424AF4E3F}" type="parTrans" cxnId="{97DA6DD2-5289-4E7F-9A04-9B2939A5D7EB}">
      <dgm:prSet/>
      <dgm:spPr/>
      <dgm:t>
        <a:bodyPr/>
        <a:lstStyle/>
        <a:p>
          <a:endParaRPr lang="en-US"/>
        </a:p>
      </dgm:t>
    </dgm:pt>
    <dgm:pt modelId="{7E41CF7A-0613-44E1-B257-AF3D27195246}" type="sibTrans" cxnId="{97DA6DD2-5289-4E7F-9A04-9B2939A5D7EB}">
      <dgm:prSet phldrT="4" phldr="0"/>
      <dgm:spPr>
        <a:solidFill>
          <a:srgbClr val="7E0000"/>
        </a:solidFill>
        <a:ln w="15875" cap="flat" cmpd="sng" algn="ctr">
          <a:solidFill>
            <a:srgbClr val="000000">
              <a:hueOff val="0"/>
              <a:satOff val="0"/>
              <a:lumOff val="0"/>
              <a:alphaOff val="0"/>
            </a:srgbClr>
          </a:solidFill>
          <a:prstDash val="solid"/>
        </a:ln>
        <a:effectLst/>
      </dgm:spPr>
      <dgm:t>
        <a:bodyPr/>
        <a:lstStyle/>
        <a:p>
          <a:r>
            <a:rPr lang="en-US"/>
            <a:t>4</a:t>
          </a:r>
        </a:p>
      </dgm:t>
    </dgm:pt>
    <dgm:pt modelId="{5D056E7D-CA6D-4094-99AE-244143293718}" type="pres">
      <dgm:prSet presAssocID="{FA038B14-6003-4720-A9AE-29B4B91BCCE0}" presName="Name0" presStyleCnt="0">
        <dgm:presLayoutVars>
          <dgm:animLvl val="lvl"/>
          <dgm:resizeHandles val="exact"/>
        </dgm:presLayoutVars>
      </dgm:prSet>
      <dgm:spPr/>
      <dgm:t>
        <a:bodyPr/>
        <a:lstStyle/>
        <a:p>
          <a:endParaRPr lang="en-US"/>
        </a:p>
      </dgm:t>
    </dgm:pt>
    <dgm:pt modelId="{D8416EAF-417F-44C2-A486-9CFC4536799E}" type="pres">
      <dgm:prSet presAssocID="{6115EDEE-5AB6-45AC-9396-2A4518FAFA73}" presName="compositeNode" presStyleCnt="0">
        <dgm:presLayoutVars>
          <dgm:bulletEnabled val="1"/>
        </dgm:presLayoutVars>
      </dgm:prSet>
      <dgm:spPr/>
    </dgm:pt>
    <dgm:pt modelId="{D9D654D7-E087-4C80-9859-E31519E80A65}" type="pres">
      <dgm:prSet presAssocID="{6115EDEE-5AB6-45AC-9396-2A4518FAFA73}" presName="bgRect" presStyleLbl="bgAccFollowNode1" presStyleIdx="0" presStyleCnt="4"/>
      <dgm:spPr/>
      <dgm:t>
        <a:bodyPr/>
        <a:lstStyle/>
        <a:p>
          <a:endParaRPr lang="en-US"/>
        </a:p>
      </dgm:t>
    </dgm:pt>
    <dgm:pt modelId="{D54C2786-7E5A-408A-A1C8-2E52D60E0738}" type="pres">
      <dgm:prSet presAssocID="{55FAAA1E-9651-4A18-BF9E-84F492416213}" presName="sibTransNodeCircle" presStyleLbl="alignNode1" presStyleIdx="0" presStyleCnt="8">
        <dgm:presLayoutVars>
          <dgm:chMax val="0"/>
          <dgm:bulletEnabled/>
        </dgm:presLayoutVars>
      </dgm:prSet>
      <dgm:spPr/>
      <dgm:t>
        <a:bodyPr/>
        <a:lstStyle/>
        <a:p>
          <a:endParaRPr lang="en-US"/>
        </a:p>
      </dgm:t>
    </dgm:pt>
    <dgm:pt modelId="{73AFBAF6-07EA-4889-BA55-A2EBAF67D438}" type="pres">
      <dgm:prSet presAssocID="{6115EDEE-5AB6-45AC-9396-2A4518FAFA73}" presName="bottomLine" presStyleLbl="alignNode1" presStyleIdx="1" presStyleCnt="8">
        <dgm:presLayoutVars/>
      </dgm:prSet>
      <dgm:spPr/>
    </dgm:pt>
    <dgm:pt modelId="{BB5E6D68-33F0-4C30-BAE4-5FA38DF980CC}" type="pres">
      <dgm:prSet presAssocID="{6115EDEE-5AB6-45AC-9396-2A4518FAFA73}" presName="nodeText" presStyleLbl="bgAccFollowNode1" presStyleIdx="0" presStyleCnt="4">
        <dgm:presLayoutVars>
          <dgm:bulletEnabled val="1"/>
        </dgm:presLayoutVars>
      </dgm:prSet>
      <dgm:spPr/>
      <dgm:t>
        <a:bodyPr/>
        <a:lstStyle/>
        <a:p>
          <a:endParaRPr lang="en-US"/>
        </a:p>
      </dgm:t>
    </dgm:pt>
    <dgm:pt modelId="{26453A7D-42D0-40D8-8C08-3222C6FCA6AB}" type="pres">
      <dgm:prSet presAssocID="{55FAAA1E-9651-4A18-BF9E-84F492416213}" presName="sibTrans" presStyleCnt="0"/>
      <dgm:spPr/>
    </dgm:pt>
    <dgm:pt modelId="{DFC7A031-F471-4058-A817-D50B4D81A8D3}" type="pres">
      <dgm:prSet presAssocID="{62C8DFA3-BA7E-41B2-B8D3-1634ADD0F89A}" presName="compositeNode" presStyleCnt="0">
        <dgm:presLayoutVars>
          <dgm:bulletEnabled val="1"/>
        </dgm:presLayoutVars>
      </dgm:prSet>
      <dgm:spPr/>
    </dgm:pt>
    <dgm:pt modelId="{D815FD62-445E-4E5D-84FD-E883C92347F1}" type="pres">
      <dgm:prSet presAssocID="{62C8DFA3-BA7E-41B2-B8D3-1634ADD0F89A}" presName="bgRect" presStyleLbl="bgAccFollowNode1" presStyleIdx="1" presStyleCnt="4"/>
      <dgm:spPr/>
      <dgm:t>
        <a:bodyPr/>
        <a:lstStyle/>
        <a:p>
          <a:endParaRPr lang="en-US"/>
        </a:p>
      </dgm:t>
    </dgm:pt>
    <dgm:pt modelId="{D3A71F91-48A5-42FC-A7BF-9762C6AC299E}" type="pres">
      <dgm:prSet presAssocID="{4914D8DC-5E86-4561-B441-ED4B72F47674}" presName="sibTransNodeCircle" presStyleLbl="alignNode1" presStyleIdx="2" presStyleCnt="8">
        <dgm:presLayoutVars>
          <dgm:chMax val="0"/>
          <dgm:bulletEnabled/>
        </dgm:presLayoutVars>
      </dgm:prSet>
      <dgm:spPr>
        <a:xfrm>
          <a:off x="3252477" y="702198"/>
          <a:ext cx="981872" cy="981872"/>
        </a:xfrm>
        <a:prstGeom prst="ellipse">
          <a:avLst/>
        </a:prstGeom>
      </dgm:spPr>
      <dgm:t>
        <a:bodyPr/>
        <a:lstStyle/>
        <a:p>
          <a:endParaRPr lang="en-US"/>
        </a:p>
      </dgm:t>
    </dgm:pt>
    <dgm:pt modelId="{F8B157E3-4138-4257-81FC-73D05530AB49}" type="pres">
      <dgm:prSet presAssocID="{62C8DFA3-BA7E-41B2-B8D3-1634ADD0F89A}" presName="bottomLine" presStyleLbl="alignNode1" presStyleIdx="3" presStyleCnt="8">
        <dgm:presLayoutVars/>
      </dgm:prSet>
      <dgm:spPr/>
    </dgm:pt>
    <dgm:pt modelId="{8839B1B5-E4BF-46BB-BF6D-AE39B4E3BB34}" type="pres">
      <dgm:prSet presAssocID="{62C8DFA3-BA7E-41B2-B8D3-1634ADD0F89A}" presName="nodeText" presStyleLbl="bgAccFollowNode1" presStyleIdx="1" presStyleCnt="4">
        <dgm:presLayoutVars>
          <dgm:bulletEnabled val="1"/>
        </dgm:presLayoutVars>
      </dgm:prSet>
      <dgm:spPr/>
      <dgm:t>
        <a:bodyPr/>
        <a:lstStyle/>
        <a:p>
          <a:endParaRPr lang="en-US"/>
        </a:p>
      </dgm:t>
    </dgm:pt>
    <dgm:pt modelId="{3E710C17-22E7-447D-BAD6-AB901B47D4BC}" type="pres">
      <dgm:prSet presAssocID="{4914D8DC-5E86-4561-B441-ED4B72F47674}" presName="sibTrans" presStyleCnt="0"/>
      <dgm:spPr/>
    </dgm:pt>
    <dgm:pt modelId="{121ED912-0245-44A4-AA6D-FDF3A0F40ADD}" type="pres">
      <dgm:prSet presAssocID="{07CD4CFC-677E-45EF-B37C-83B99A79F811}" presName="compositeNode" presStyleCnt="0">
        <dgm:presLayoutVars>
          <dgm:bulletEnabled val="1"/>
        </dgm:presLayoutVars>
      </dgm:prSet>
      <dgm:spPr/>
    </dgm:pt>
    <dgm:pt modelId="{1524E9ED-86BC-47F7-B506-712F4FA4E7BD}" type="pres">
      <dgm:prSet presAssocID="{07CD4CFC-677E-45EF-B37C-83B99A79F811}" presName="bgRect" presStyleLbl="bgAccFollowNode1" presStyleIdx="2" presStyleCnt="4"/>
      <dgm:spPr/>
      <dgm:t>
        <a:bodyPr/>
        <a:lstStyle/>
        <a:p>
          <a:endParaRPr lang="en-US"/>
        </a:p>
      </dgm:t>
    </dgm:pt>
    <dgm:pt modelId="{4B05CA95-AC44-44B9-AC59-4731DF86D6C2}" type="pres">
      <dgm:prSet presAssocID="{6B15D869-E23A-4C42-A6B0-B7AB44E59CD7}" presName="sibTransNodeCircle" presStyleLbl="alignNode1" presStyleIdx="4" presStyleCnt="8">
        <dgm:presLayoutVars>
          <dgm:chMax val="0"/>
          <dgm:bulletEnabled/>
        </dgm:presLayoutVars>
      </dgm:prSet>
      <dgm:spPr>
        <a:xfrm>
          <a:off x="5824049" y="702198"/>
          <a:ext cx="981872" cy="981872"/>
        </a:xfrm>
        <a:prstGeom prst="ellipse">
          <a:avLst/>
        </a:prstGeom>
      </dgm:spPr>
      <dgm:t>
        <a:bodyPr/>
        <a:lstStyle/>
        <a:p>
          <a:endParaRPr lang="en-US"/>
        </a:p>
      </dgm:t>
    </dgm:pt>
    <dgm:pt modelId="{0E59EE25-7F5B-4E52-88B9-C20D62977723}" type="pres">
      <dgm:prSet presAssocID="{07CD4CFC-677E-45EF-B37C-83B99A79F811}" presName="bottomLine" presStyleLbl="alignNode1" presStyleIdx="5" presStyleCnt="8">
        <dgm:presLayoutVars/>
      </dgm:prSet>
      <dgm:spPr/>
    </dgm:pt>
    <dgm:pt modelId="{6D63CCF4-7A9A-45D5-823C-F2023DBF602D}" type="pres">
      <dgm:prSet presAssocID="{07CD4CFC-677E-45EF-B37C-83B99A79F811}" presName="nodeText" presStyleLbl="bgAccFollowNode1" presStyleIdx="2" presStyleCnt="4">
        <dgm:presLayoutVars>
          <dgm:bulletEnabled val="1"/>
        </dgm:presLayoutVars>
      </dgm:prSet>
      <dgm:spPr/>
      <dgm:t>
        <a:bodyPr/>
        <a:lstStyle/>
        <a:p>
          <a:endParaRPr lang="en-US"/>
        </a:p>
      </dgm:t>
    </dgm:pt>
    <dgm:pt modelId="{2FAAC324-F4FF-42D9-A0A1-C3C7E602992A}" type="pres">
      <dgm:prSet presAssocID="{6B15D869-E23A-4C42-A6B0-B7AB44E59CD7}" presName="sibTrans" presStyleCnt="0"/>
      <dgm:spPr/>
    </dgm:pt>
    <dgm:pt modelId="{6B30A15F-E03C-4FA1-91E9-7D4AED287A29}" type="pres">
      <dgm:prSet presAssocID="{13933A64-62EA-480F-B172-6A69EEBFDA02}" presName="compositeNode" presStyleCnt="0">
        <dgm:presLayoutVars>
          <dgm:bulletEnabled val="1"/>
        </dgm:presLayoutVars>
      </dgm:prSet>
      <dgm:spPr/>
    </dgm:pt>
    <dgm:pt modelId="{20B1EF65-7AE4-4ED4-88DE-AE8326415DE0}" type="pres">
      <dgm:prSet presAssocID="{13933A64-62EA-480F-B172-6A69EEBFDA02}" presName="bgRect" presStyleLbl="bgAccFollowNode1" presStyleIdx="3" presStyleCnt="4"/>
      <dgm:spPr/>
      <dgm:t>
        <a:bodyPr/>
        <a:lstStyle/>
        <a:p>
          <a:endParaRPr lang="en-US"/>
        </a:p>
      </dgm:t>
    </dgm:pt>
    <dgm:pt modelId="{7F9F1483-E039-4457-8379-1D46AFFA055D}" type="pres">
      <dgm:prSet presAssocID="{7E41CF7A-0613-44E1-B257-AF3D27195246}" presName="sibTransNodeCircle" presStyleLbl="alignNode1" presStyleIdx="6" presStyleCnt="8">
        <dgm:presLayoutVars>
          <dgm:chMax val="0"/>
          <dgm:bulletEnabled/>
        </dgm:presLayoutVars>
      </dgm:prSet>
      <dgm:spPr>
        <a:xfrm>
          <a:off x="8395620" y="702198"/>
          <a:ext cx="981872" cy="981872"/>
        </a:xfrm>
        <a:prstGeom prst="ellipse">
          <a:avLst/>
        </a:prstGeom>
      </dgm:spPr>
      <dgm:t>
        <a:bodyPr/>
        <a:lstStyle/>
        <a:p>
          <a:endParaRPr lang="en-US"/>
        </a:p>
      </dgm:t>
    </dgm:pt>
    <dgm:pt modelId="{F10484B0-4481-45BE-B118-0F65F116C76B}" type="pres">
      <dgm:prSet presAssocID="{13933A64-62EA-480F-B172-6A69EEBFDA02}" presName="bottomLine" presStyleLbl="alignNode1" presStyleIdx="7" presStyleCnt="8">
        <dgm:presLayoutVars/>
      </dgm:prSet>
      <dgm:spPr/>
    </dgm:pt>
    <dgm:pt modelId="{A606DB07-D68C-4E96-9F85-6BC3188BCA91}" type="pres">
      <dgm:prSet presAssocID="{13933A64-62EA-480F-B172-6A69EEBFDA02}" presName="nodeText" presStyleLbl="bgAccFollowNode1" presStyleIdx="3" presStyleCnt="4">
        <dgm:presLayoutVars>
          <dgm:bulletEnabled val="1"/>
        </dgm:presLayoutVars>
      </dgm:prSet>
      <dgm:spPr/>
      <dgm:t>
        <a:bodyPr/>
        <a:lstStyle/>
        <a:p>
          <a:endParaRPr lang="en-US"/>
        </a:p>
      </dgm:t>
    </dgm:pt>
  </dgm:ptLst>
  <dgm:cxnLst>
    <dgm:cxn modelId="{2A4C680C-6B8F-4CEB-AF3F-B494FC8C5CA5}" type="presOf" srcId="{7E41CF7A-0613-44E1-B257-AF3D27195246}" destId="{7F9F1483-E039-4457-8379-1D46AFFA055D}" srcOrd="0" destOrd="0" presId="urn:microsoft.com/office/officeart/2016/7/layout/BasicLinearProcessNumbered"/>
    <dgm:cxn modelId="{CC73EE5E-8992-4792-A14B-0EA0E8413CDD}" type="presOf" srcId="{07CD4CFC-677E-45EF-B37C-83B99A79F811}" destId="{6D63CCF4-7A9A-45D5-823C-F2023DBF602D}" srcOrd="1" destOrd="0" presId="urn:microsoft.com/office/officeart/2016/7/layout/BasicLinearProcessNumbered"/>
    <dgm:cxn modelId="{F624CAA4-E354-4409-B313-2937A3D6BCB7}" type="presOf" srcId="{62C8DFA3-BA7E-41B2-B8D3-1634ADD0F89A}" destId="{D815FD62-445E-4E5D-84FD-E883C92347F1}" srcOrd="0" destOrd="0" presId="urn:microsoft.com/office/officeart/2016/7/layout/BasicLinearProcessNumbered"/>
    <dgm:cxn modelId="{64F68682-07D4-4F8B-B7EB-0145AAB8B249}" type="presOf" srcId="{6115EDEE-5AB6-45AC-9396-2A4518FAFA73}" destId="{BB5E6D68-33F0-4C30-BAE4-5FA38DF980CC}" srcOrd="1" destOrd="0" presId="urn:microsoft.com/office/officeart/2016/7/layout/BasicLinearProcessNumbered"/>
    <dgm:cxn modelId="{A0A23790-7F7F-42AD-8CBF-C68692D02F94}" type="presOf" srcId="{FA038B14-6003-4720-A9AE-29B4B91BCCE0}" destId="{5D056E7D-CA6D-4094-99AE-244143293718}" srcOrd="0" destOrd="0" presId="urn:microsoft.com/office/officeart/2016/7/layout/BasicLinearProcessNumbered"/>
    <dgm:cxn modelId="{EE3E6DC0-DDFE-4161-B2DD-39E9804CC984}" type="presOf" srcId="{13933A64-62EA-480F-B172-6A69EEBFDA02}" destId="{20B1EF65-7AE4-4ED4-88DE-AE8326415DE0}" srcOrd="0" destOrd="0" presId="urn:microsoft.com/office/officeart/2016/7/layout/BasicLinearProcessNumbered"/>
    <dgm:cxn modelId="{DCC4949A-EBBA-4ED3-9019-5E0D01C0A553}" type="presOf" srcId="{07CD4CFC-677E-45EF-B37C-83B99A79F811}" destId="{1524E9ED-86BC-47F7-B506-712F4FA4E7BD}" srcOrd="0" destOrd="0" presId="urn:microsoft.com/office/officeart/2016/7/layout/BasicLinearProcessNumbered"/>
    <dgm:cxn modelId="{B33A7AF7-D5D2-44EA-9E7E-CAAB79400F92}" type="presOf" srcId="{62C8DFA3-BA7E-41B2-B8D3-1634ADD0F89A}" destId="{8839B1B5-E4BF-46BB-BF6D-AE39B4E3BB34}" srcOrd="1" destOrd="0" presId="urn:microsoft.com/office/officeart/2016/7/layout/BasicLinearProcessNumbered"/>
    <dgm:cxn modelId="{A3079CB0-41D2-4548-B65F-79467D28F93F}" type="presOf" srcId="{6115EDEE-5AB6-45AC-9396-2A4518FAFA73}" destId="{D9D654D7-E087-4C80-9859-E31519E80A65}" srcOrd="0" destOrd="0" presId="urn:microsoft.com/office/officeart/2016/7/layout/BasicLinearProcessNumbered"/>
    <dgm:cxn modelId="{6F260117-98BA-4855-BF3E-E01B36F18D2A}" srcId="{FA038B14-6003-4720-A9AE-29B4B91BCCE0}" destId="{62C8DFA3-BA7E-41B2-B8D3-1634ADD0F89A}" srcOrd="1" destOrd="0" parTransId="{BED36DA0-2A5C-46EA-94D0-3568CEFA644C}" sibTransId="{4914D8DC-5E86-4561-B441-ED4B72F47674}"/>
    <dgm:cxn modelId="{62966CC1-5F22-4BEC-8D68-E10D6A3CA075}" srcId="{FA038B14-6003-4720-A9AE-29B4B91BCCE0}" destId="{6115EDEE-5AB6-45AC-9396-2A4518FAFA73}" srcOrd="0" destOrd="0" parTransId="{51B38DCA-32B4-4C47-B594-93B1D1AD572B}" sibTransId="{55FAAA1E-9651-4A18-BF9E-84F492416213}"/>
    <dgm:cxn modelId="{494455E1-0215-473D-BB76-6DC591AE79EB}" type="presOf" srcId="{13933A64-62EA-480F-B172-6A69EEBFDA02}" destId="{A606DB07-D68C-4E96-9F85-6BC3188BCA91}" srcOrd="1" destOrd="0" presId="urn:microsoft.com/office/officeart/2016/7/layout/BasicLinearProcessNumbered"/>
    <dgm:cxn modelId="{50CE410D-BE09-40BE-8446-A96A8A66D125}" type="presOf" srcId="{4914D8DC-5E86-4561-B441-ED4B72F47674}" destId="{D3A71F91-48A5-42FC-A7BF-9762C6AC299E}" srcOrd="0" destOrd="0" presId="urn:microsoft.com/office/officeart/2016/7/layout/BasicLinearProcessNumbered"/>
    <dgm:cxn modelId="{97DA6DD2-5289-4E7F-9A04-9B2939A5D7EB}" srcId="{FA038B14-6003-4720-A9AE-29B4B91BCCE0}" destId="{13933A64-62EA-480F-B172-6A69EEBFDA02}" srcOrd="3" destOrd="0" parTransId="{D7AF1E27-663A-4820-83EC-DF0424AF4E3F}" sibTransId="{7E41CF7A-0613-44E1-B257-AF3D27195246}"/>
    <dgm:cxn modelId="{C73D9F29-ABF1-46C3-BE3A-76ADF9E9A46A}" type="presOf" srcId="{6B15D869-E23A-4C42-A6B0-B7AB44E59CD7}" destId="{4B05CA95-AC44-44B9-AC59-4731DF86D6C2}" srcOrd="0" destOrd="0" presId="urn:microsoft.com/office/officeart/2016/7/layout/BasicLinearProcessNumbered"/>
    <dgm:cxn modelId="{617D2122-1C51-4CA6-8DC4-51BFF20710D5}" type="presOf" srcId="{55FAAA1E-9651-4A18-BF9E-84F492416213}" destId="{D54C2786-7E5A-408A-A1C8-2E52D60E0738}" srcOrd="0" destOrd="0" presId="urn:microsoft.com/office/officeart/2016/7/layout/BasicLinearProcessNumbered"/>
    <dgm:cxn modelId="{DF5310A6-8977-49B0-A53E-4C5E67ECA32F}" srcId="{FA038B14-6003-4720-A9AE-29B4B91BCCE0}" destId="{07CD4CFC-677E-45EF-B37C-83B99A79F811}" srcOrd="2" destOrd="0" parTransId="{5824C8D7-D44C-42E6-8DEF-EBE49D010264}" sibTransId="{6B15D869-E23A-4C42-A6B0-B7AB44E59CD7}"/>
    <dgm:cxn modelId="{81818B83-6835-4E61-9C72-04DCED032D94}" type="presParOf" srcId="{5D056E7D-CA6D-4094-99AE-244143293718}" destId="{D8416EAF-417F-44C2-A486-9CFC4536799E}" srcOrd="0" destOrd="0" presId="urn:microsoft.com/office/officeart/2016/7/layout/BasicLinearProcessNumbered"/>
    <dgm:cxn modelId="{6A709DD0-0981-49FF-89CB-9AEE859B9066}" type="presParOf" srcId="{D8416EAF-417F-44C2-A486-9CFC4536799E}" destId="{D9D654D7-E087-4C80-9859-E31519E80A65}" srcOrd="0" destOrd="0" presId="urn:microsoft.com/office/officeart/2016/7/layout/BasicLinearProcessNumbered"/>
    <dgm:cxn modelId="{383FE882-16FA-4E13-B751-5B11C3841CBE}" type="presParOf" srcId="{D8416EAF-417F-44C2-A486-9CFC4536799E}" destId="{D54C2786-7E5A-408A-A1C8-2E52D60E0738}" srcOrd="1" destOrd="0" presId="urn:microsoft.com/office/officeart/2016/7/layout/BasicLinearProcessNumbered"/>
    <dgm:cxn modelId="{86D64A3B-8C0C-44F0-827A-5ADCE37AE14C}" type="presParOf" srcId="{D8416EAF-417F-44C2-A486-9CFC4536799E}" destId="{73AFBAF6-07EA-4889-BA55-A2EBAF67D438}" srcOrd="2" destOrd="0" presId="urn:microsoft.com/office/officeart/2016/7/layout/BasicLinearProcessNumbered"/>
    <dgm:cxn modelId="{4BE6B1AB-4A28-4288-8AA8-751C32ACE1A4}" type="presParOf" srcId="{D8416EAF-417F-44C2-A486-9CFC4536799E}" destId="{BB5E6D68-33F0-4C30-BAE4-5FA38DF980CC}" srcOrd="3" destOrd="0" presId="urn:microsoft.com/office/officeart/2016/7/layout/BasicLinearProcessNumbered"/>
    <dgm:cxn modelId="{DBCECD56-0B6B-4978-AF39-79E695726E36}" type="presParOf" srcId="{5D056E7D-CA6D-4094-99AE-244143293718}" destId="{26453A7D-42D0-40D8-8C08-3222C6FCA6AB}" srcOrd="1" destOrd="0" presId="urn:microsoft.com/office/officeart/2016/7/layout/BasicLinearProcessNumbered"/>
    <dgm:cxn modelId="{C9E4C437-2907-444D-A814-944FA8B2C259}" type="presParOf" srcId="{5D056E7D-CA6D-4094-99AE-244143293718}" destId="{DFC7A031-F471-4058-A817-D50B4D81A8D3}" srcOrd="2" destOrd="0" presId="urn:microsoft.com/office/officeart/2016/7/layout/BasicLinearProcessNumbered"/>
    <dgm:cxn modelId="{E1AA4C39-20FE-4994-90EF-8D1D1258CADE}" type="presParOf" srcId="{DFC7A031-F471-4058-A817-D50B4D81A8D3}" destId="{D815FD62-445E-4E5D-84FD-E883C92347F1}" srcOrd="0" destOrd="0" presId="urn:microsoft.com/office/officeart/2016/7/layout/BasicLinearProcessNumbered"/>
    <dgm:cxn modelId="{D9933173-D707-411B-BC71-B0ABA3E8077C}" type="presParOf" srcId="{DFC7A031-F471-4058-A817-D50B4D81A8D3}" destId="{D3A71F91-48A5-42FC-A7BF-9762C6AC299E}" srcOrd="1" destOrd="0" presId="urn:microsoft.com/office/officeart/2016/7/layout/BasicLinearProcessNumbered"/>
    <dgm:cxn modelId="{4D86975F-20C1-49C6-9401-E44DB65636D9}" type="presParOf" srcId="{DFC7A031-F471-4058-A817-D50B4D81A8D3}" destId="{F8B157E3-4138-4257-81FC-73D05530AB49}" srcOrd="2" destOrd="0" presId="urn:microsoft.com/office/officeart/2016/7/layout/BasicLinearProcessNumbered"/>
    <dgm:cxn modelId="{5EF1175D-8167-4FD6-8F19-8498D7BACC2B}" type="presParOf" srcId="{DFC7A031-F471-4058-A817-D50B4D81A8D3}" destId="{8839B1B5-E4BF-46BB-BF6D-AE39B4E3BB34}" srcOrd="3" destOrd="0" presId="urn:microsoft.com/office/officeart/2016/7/layout/BasicLinearProcessNumbered"/>
    <dgm:cxn modelId="{B20A6E4C-3B5B-4947-AA1B-B18ADFC6570A}" type="presParOf" srcId="{5D056E7D-CA6D-4094-99AE-244143293718}" destId="{3E710C17-22E7-447D-BAD6-AB901B47D4BC}" srcOrd="3" destOrd="0" presId="urn:microsoft.com/office/officeart/2016/7/layout/BasicLinearProcessNumbered"/>
    <dgm:cxn modelId="{D196AA07-5EA7-4B96-AD2E-2779FFC99261}" type="presParOf" srcId="{5D056E7D-CA6D-4094-99AE-244143293718}" destId="{121ED912-0245-44A4-AA6D-FDF3A0F40ADD}" srcOrd="4" destOrd="0" presId="urn:microsoft.com/office/officeart/2016/7/layout/BasicLinearProcessNumbered"/>
    <dgm:cxn modelId="{AE6E2F2D-5629-4793-8904-561A8BDA4338}" type="presParOf" srcId="{121ED912-0245-44A4-AA6D-FDF3A0F40ADD}" destId="{1524E9ED-86BC-47F7-B506-712F4FA4E7BD}" srcOrd="0" destOrd="0" presId="urn:microsoft.com/office/officeart/2016/7/layout/BasicLinearProcessNumbered"/>
    <dgm:cxn modelId="{E53DA38A-505A-4161-88CC-066EAD2251B9}" type="presParOf" srcId="{121ED912-0245-44A4-AA6D-FDF3A0F40ADD}" destId="{4B05CA95-AC44-44B9-AC59-4731DF86D6C2}" srcOrd="1" destOrd="0" presId="urn:microsoft.com/office/officeart/2016/7/layout/BasicLinearProcessNumbered"/>
    <dgm:cxn modelId="{2E0741B7-CC40-4B34-81B8-137D178274DC}" type="presParOf" srcId="{121ED912-0245-44A4-AA6D-FDF3A0F40ADD}" destId="{0E59EE25-7F5B-4E52-88B9-C20D62977723}" srcOrd="2" destOrd="0" presId="urn:microsoft.com/office/officeart/2016/7/layout/BasicLinearProcessNumbered"/>
    <dgm:cxn modelId="{3D74F263-399B-4C6C-BCB2-E48E1C3B941B}" type="presParOf" srcId="{121ED912-0245-44A4-AA6D-FDF3A0F40ADD}" destId="{6D63CCF4-7A9A-45D5-823C-F2023DBF602D}" srcOrd="3" destOrd="0" presId="urn:microsoft.com/office/officeart/2016/7/layout/BasicLinearProcessNumbered"/>
    <dgm:cxn modelId="{CC116268-006D-4C13-A33D-884CA188D2F8}" type="presParOf" srcId="{5D056E7D-CA6D-4094-99AE-244143293718}" destId="{2FAAC324-F4FF-42D9-A0A1-C3C7E602992A}" srcOrd="5" destOrd="0" presId="urn:microsoft.com/office/officeart/2016/7/layout/BasicLinearProcessNumbered"/>
    <dgm:cxn modelId="{B2A23812-603A-4C7A-90F0-A0E5615F8AF4}" type="presParOf" srcId="{5D056E7D-CA6D-4094-99AE-244143293718}" destId="{6B30A15F-E03C-4FA1-91E9-7D4AED287A29}" srcOrd="6" destOrd="0" presId="urn:microsoft.com/office/officeart/2016/7/layout/BasicLinearProcessNumbered"/>
    <dgm:cxn modelId="{C723968C-58FD-40BB-BD86-E1D411FB647F}" type="presParOf" srcId="{6B30A15F-E03C-4FA1-91E9-7D4AED287A29}" destId="{20B1EF65-7AE4-4ED4-88DE-AE8326415DE0}" srcOrd="0" destOrd="0" presId="urn:microsoft.com/office/officeart/2016/7/layout/BasicLinearProcessNumbered"/>
    <dgm:cxn modelId="{7EAF773A-618F-483D-807A-79F7C5A72C2B}" type="presParOf" srcId="{6B30A15F-E03C-4FA1-91E9-7D4AED287A29}" destId="{7F9F1483-E039-4457-8379-1D46AFFA055D}" srcOrd="1" destOrd="0" presId="urn:microsoft.com/office/officeart/2016/7/layout/BasicLinearProcessNumbered"/>
    <dgm:cxn modelId="{C5655FF5-E27E-41FF-A12F-9A30EDE19888}" type="presParOf" srcId="{6B30A15F-E03C-4FA1-91E9-7D4AED287A29}" destId="{F10484B0-4481-45BE-B118-0F65F116C76B}" srcOrd="2" destOrd="0" presId="urn:microsoft.com/office/officeart/2016/7/layout/BasicLinearProcessNumbered"/>
    <dgm:cxn modelId="{6BE5CEC6-E804-4618-9069-E91340428E23}" type="presParOf" srcId="{6B30A15F-E03C-4FA1-91E9-7D4AED287A29}" destId="{A606DB07-D68C-4E96-9F85-6BC3188BCA9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D45B50-32F3-4AB9-B020-4110E2DC3094}" type="doc">
      <dgm:prSet loTypeId="urn:microsoft.com/office/officeart/2005/8/layout/process1" loCatId="process" qsTypeId="urn:microsoft.com/office/officeart/2005/8/quickstyle/simple5" qsCatId="simple" csTypeId="urn:microsoft.com/office/officeart/2005/8/colors/accent3_2" csCatId="accent3" phldr="1"/>
      <dgm:spPr/>
      <dgm:t>
        <a:bodyPr/>
        <a:lstStyle/>
        <a:p>
          <a:endParaRPr lang="en-US"/>
        </a:p>
      </dgm:t>
    </dgm:pt>
    <dgm:pt modelId="{B39052AE-4A15-425D-BDD2-E29760739FCC}">
      <dgm:prSet/>
      <dgm:spPr/>
      <dgm:t>
        <a:bodyPr/>
        <a:lstStyle/>
        <a:p>
          <a:r>
            <a:rPr lang="en-US" dirty="0"/>
            <a:t>September 8: MDE prepared and distributed first draft of levy limit report setting maximum authorized levy</a:t>
          </a:r>
        </a:p>
      </dgm:t>
    </dgm:pt>
    <dgm:pt modelId="{AF3FB5C9-AC81-418A-83CA-4842CD57E0B0}" type="parTrans" cxnId="{9D017C25-38C9-49C2-A270-A7016CD5B0DE}">
      <dgm:prSet/>
      <dgm:spPr/>
      <dgm:t>
        <a:bodyPr/>
        <a:lstStyle/>
        <a:p>
          <a:endParaRPr lang="en-US"/>
        </a:p>
      </dgm:t>
    </dgm:pt>
    <dgm:pt modelId="{C759A702-8133-4A3A-94A6-5C0DECB74D05}" type="sibTrans" cxnId="{9D017C25-38C9-49C2-A270-A7016CD5B0DE}">
      <dgm:prSet/>
      <dgm:spPr>
        <a:solidFill>
          <a:schemeClr val="tx1"/>
        </a:solidFill>
      </dgm:spPr>
      <dgm:t>
        <a:bodyPr/>
        <a:lstStyle/>
        <a:p>
          <a:endParaRPr lang="en-US"/>
        </a:p>
      </dgm:t>
    </dgm:pt>
    <dgm:pt modelId="{F9B759CD-B5EE-4B48-B975-0B9F54FB7E89}">
      <dgm:prSet/>
      <dgm:spPr/>
      <dgm:t>
        <a:bodyPr/>
        <a:lstStyle/>
        <a:p>
          <a:r>
            <a:rPr lang="en-US" dirty="0"/>
            <a:t>September 20: School Board approved proposed levy amounts</a:t>
          </a:r>
        </a:p>
      </dgm:t>
    </dgm:pt>
    <dgm:pt modelId="{443F3F34-2DCE-4A4F-8296-2F8EDE1E0C14}" type="parTrans" cxnId="{97EEEB50-8CF8-477E-8E5C-608951D292DE}">
      <dgm:prSet/>
      <dgm:spPr/>
      <dgm:t>
        <a:bodyPr/>
        <a:lstStyle/>
        <a:p>
          <a:endParaRPr lang="en-US"/>
        </a:p>
      </dgm:t>
    </dgm:pt>
    <dgm:pt modelId="{51A4B2A8-0CE3-4EDE-9A22-C167380AB0FD}" type="sibTrans" cxnId="{97EEEB50-8CF8-477E-8E5C-608951D292DE}">
      <dgm:prSet custT="1"/>
      <dgm:spPr>
        <a:solidFill>
          <a:prstClr val="black"/>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endParaRPr lang="en-US" sz="1300" kern="1200">
            <a:solidFill>
              <a:prstClr val="white"/>
            </a:solidFill>
            <a:latin typeface="Calibri" panose="020F0502020204030204"/>
            <a:ea typeface="+mn-ea"/>
            <a:cs typeface="+mn-cs"/>
          </a:endParaRPr>
        </a:p>
      </dgm:t>
    </dgm:pt>
    <dgm:pt modelId="{2B32A25B-94D6-495B-8DA6-C5A854127502}">
      <dgm:prSet/>
      <dgm:spPr/>
      <dgm:t>
        <a:bodyPr/>
        <a:lstStyle/>
        <a:p>
          <a:r>
            <a:rPr lang="en-US"/>
            <a:t>Mid-November: County mailed “Proposed Property Tax Statements” to all property owners </a:t>
          </a:r>
        </a:p>
      </dgm:t>
    </dgm:pt>
    <dgm:pt modelId="{0220446E-A840-47FC-A8B9-2F8BE8BA4212}" type="parTrans" cxnId="{15934662-DCDD-4225-953E-BC64C73DC313}">
      <dgm:prSet/>
      <dgm:spPr/>
      <dgm:t>
        <a:bodyPr/>
        <a:lstStyle/>
        <a:p>
          <a:endParaRPr lang="en-US"/>
        </a:p>
      </dgm:t>
    </dgm:pt>
    <dgm:pt modelId="{989D1FE3-4160-4264-A09E-1D085F0EA786}" type="sibTrans" cxnId="{15934662-DCDD-4225-953E-BC64C73DC313}">
      <dgm:prSet custT="1"/>
      <dgm:spPr>
        <a:solidFill>
          <a:prstClr val="black"/>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endParaRPr lang="en-US" sz="1300" kern="1200">
            <a:solidFill>
              <a:prstClr val="white"/>
            </a:solidFill>
            <a:latin typeface="Calibri" panose="020F0502020204030204"/>
            <a:ea typeface="+mn-ea"/>
            <a:cs typeface="+mn-cs"/>
          </a:endParaRPr>
        </a:p>
      </dgm:t>
    </dgm:pt>
    <dgm:pt modelId="{2EF45139-ED25-4BE2-AD76-1D71782BF02C}">
      <dgm:prSet/>
      <dgm:spPr/>
      <dgm:t>
        <a:bodyPr/>
        <a:lstStyle/>
        <a:p>
          <a:r>
            <a:rPr lang="en-US" dirty="0"/>
            <a:t>December 6: Public hearing on proposed levy at regular meeting </a:t>
          </a:r>
        </a:p>
      </dgm:t>
    </dgm:pt>
    <dgm:pt modelId="{3D0AB53A-3140-4752-A63D-8598251C6277}" type="parTrans" cxnId="{20FA9D20-3522-4901-9F6F-EC173C346940}">
      <dgm:prSet/>
      <dgm:spPr/>
      <dgm:t>
        <a:bodyPr/>
        <a:lstStyle/>
        <a:p>
          <a:endParaRPr lang="en-US"/>
        </a:p>
      </dgm:t>
    </dgm:pt>
    <dgm:pt modelId="{7903EA9A-9DF9-440B-AB24-503D2ABCC456}" type="sibTrans" cxnId="{20FA9D20-3522-4901-9F6F-EC173C346940}">
      <dgm:prSet custT="1"/>
      <dgm:spPr>
        <a:solidFill>
          <a:prstClr val="black"/>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endParaRPr lang="en-US" sz="1300" kern="1200">
            <a:solidFill>
              <a:prstClr val="white"/>
            </a:solidFill>
            <a:latin typeface="Calibri" panose="020F0502020204030204"/>
            <a:ea typeface="+mn-ea"/>
            <a:cs typeface="+mn-cs"/>
          </a:endParaRPr>
        </a:p>
      </dgm:t>
    </dgm:pt>
    <dgm:pt modelId="{13AC57F4-A2B2-47F7-A008-A958CFB7197C}">
      <dgm:prSet/>
      <dgm:spPr/>
      <dgm:t>
        <a:bodyPr/>
        <a:lstStyle/>
        <a:p>
          <a:r>
            <a:rPr lang="en-US"/>
            <a:t>Following hearing, School Board will certify final levy amounts</a:t>
          </a:r>
        </a:p>
      </dgm:t>
    </dgm:pt>
    <dgm:pt modelId="{46DDC9ED-913B-4DDA-9B5A-32926960928E}" type="parTrans" cxnId="{4AF93624-3E8B-42C8-8B86-C77276ECE00D}">
      <dgm:prSet/>
      <dgm:spPr/>
      <dgm:t>
        <a:bodyPr/>
        <a:lstStyle/>
        <a:p>
          <a:endParaRPr lang="en-US"/>
        </a:p>
      </dgm:t>
    </dgm:pt>
    <dgm:pt modelId="{8E838D33-DB9A-456A-97B4-D090445C77ED}" type="sibTrans" cxnId="{4AF93624-3E8B-42C8-8B86-C77276ECE00D}">
      <dgm:prSet/>
      <dgm:spPr/>
      <dgm:t>
        <a:bodyPr/>
        <a:lstStyle/>
        <a:p>
          <a:endParaRPr lang="en-US"/>
        </a:p>
      </dgm:t>
    </dgm:pt>
    <dgm:pt modelId="{FB89E079-934F-4CBB-ABE7-2AC21F0995C9}" type="pres">
      <dgm:prSet presAssocID="{6BD45B50-32F3-4AB9-B020-4110E2DC3094}" presName="Name0" presStyleCnt="0">
        <dgm:presLayoutVars>
          <dgm:dir/>
          <dgm:resizeHandles val="exact"/>
        </dgm:presLayoutVars>
      </dgm:prSet>
      <dgm:spPr/>
      <dgm:t>
        <a:bodyPr/>
        <a:lstStyle/>
        <a:p>
          <a:endParaRPr lang="en-US"/>
        </a:p>
      </dgm:t>
    </dgm:pt>
    <dgm:pt modelId="{1B33EB74-8339-43D5-8C04-DFE56B9D77AF}" type="pres">
      <dgm:prSet presAssocID="{B39052AE-4A15-425D-BDD2-E29760739FCC}" presName="node" presStyleLbl="node1" presStyleIdx="0" presStyleCnt="5">
        <dgm:presLayoutVars>
          <dgm:bulletEnabled val="1"/>
        </dgm:presLayoutVars>
      </dgm:prSet>
      <dgm:spPr/>
      <dgm:t>
        <a:bodyPr/>
        <a:lstStyle/>
        <a:p>
          <a:endParaRPr lang="en-US"/>
        </a:p>
      </dgm:t>
    </dgm:pt>
    <dgm:pt modelId="{EB0AFB1B-EBEF-49AB-AD65-36D70D07341D}" type="pres">
      <dgm:prSet presAssocID="{C759A702-8133-4A3A-94A6-5C0DECB74D05}" presName="sibTrans" presStyleLbl="sibTrans2D1" presStyleIdx="0" presStyleCnt="4"/>
      <dgm:spPr/>
      <dgm:t>
        <a:bodyPr/>
        <a:lstStyle/>
        <a:p>
          <a:endParaRPr lang="en-US"/>
        </a:p>
      </dgm:t>
    </dgm:pt>
    <dgm:pt modelId="{05AB1A65-AAD2-494B-BB27-543A39B4D86C}" type="pres">
      <dgm:prSet presAssocID="{C759A702-8133-4A3A-94A6-5C0DECB74D05}" presName="connectorText" presStyleLbl="sibTrans2D1" presStyleIdx="0" presStyleCnt="4"/>
      <dgm:spPr/>
      <dgm:t>
        <a:bodyPr/>
        <a:lstStyle/>
        <a:p>
          <a:endParaRPr lang="en-US"/>
        </a:p>
      </dgm:t>
    </dgm:pt>
    <dgm:pt modelId="{40DED539-322E-494E-922A-39D3627D7E46}" type="pres">
      <dgm:prSet presAssocID="{F9B759CD-B5EE-4B48-B975-0B9F54FB7E89}" presName="node" presStyleLbl="node1" presStyleIdx="1" presStyleCnt="5">
        <dgm:presLayoutVars>
          <dgm:bulletEnabled val="1"/>
        </dgm:presLayoutVars>
      </dgm:prSet>
      <dgm:spPr/>
      <dgm:t>
        <a:bodyPr/>
        <a:lstStyle/>
        <a:p>
          <a:endParaRPr lang="en-US"/>
        </a:p>
      </dgm:t>
    </dgm:pt>
    <dgm:pt modelId="{D025DB94-8FD2-450F-903C-6F9809989290}" type="pres">
      <dgm:prSet presAssocID="{51A4B2A8-0CE3-4EDE-9A22-C167380AB0FD}" presName="sibTrans" presStyleLbl="sibTrans2D1" presStyleIdx="1" presStyleCnt="4"/>
      <dgm:spPr>
        <a:xfrm>
          <a:off x="3811190" y="1822571"/>
          <a:ext cx="322772" cy="377582"/>
        </a:xfrm>
        <a:prstGeom prst="rightArrow">
          <a:avLst>
            <a:gd name="adj1" fmla="val 60000"/>
            <a:gd name="adj2" fmla="val 50000"/>
          </a:avLst>
        </a:prstGeom>
      </dgm:spPr>
      <dgm:t>
        <a:bodyPr/>
        <a:lstStyle/>
        <a:p>
          <a:endParaRPr lang="en-US"/>
        </a:p>
      </dgm:t>
    </dgm:pt>
    <dgm:pt modelId="{6C686972-6194-47CD-9067-4B3A36E7B4A0}" type="pres">
      <dgm:prSet presAssocID="{51A4B2A8-0CE3-4EDE-9A22-C167380AB0FD}" presName="connectorText" presStyleLbl="sibTrans2D1" presStyleIdx="1" presStyleCnt="4"/>
      <dgm:spPr/>
      <dgm:t>
        <a:bodyPr/>
        <a:lstStyle/>
        <a:p>
          <a:endParaRPr lang="en-US"/>
        </a:p>
      </dgm:t>
    </dgm:pt>
    <dgm:pt modelId="{7ED90B12-6146-4C82-B89B-9ABFC212A4EB}" type="pres">
      <dgm:prSet presAssocID="{2B32A25B-94D6-495B-8DA6-C5A854127502}" presName="node" presStyleLbl="node1" presStyleIdx="2" presStyleCnt="5">
        <dgm:presLayoutVars>
          <dgm:bulletEnabled val="1"/>
        </dgm:presLayoutVars>
      </dgm:prSet>
      <dgm:spPr/>
      <dgm:t>
        <a:bodyPr/>
        <a:lstStyle/>
        <a:p>
          <a:endParaRPr lang="en-US"/>
        </a:p>
      </dgm:t>
    </dgm:pt>
    <dgm:pt modelId="{0D2E50B0-6D88-4923-9282-6E3FD2744362}" type="pres">
      <dgm:prSet presAssocID="{989D1FE3-4160-4264-A09E-1D085F0EA786}" presName="sibTrans" presStyleLbl="sibTrans2D1" presStyleIdx="2" presStyleCnt="4"/>
      <dgm:spPr>
        <a:xfrm>
          <a:off x="5942707" y="1822571"/>
          <a:ext cx="322772" cy="377582"/>
        </a:xfrm>
        <a:prstGeom prst="rightArrow">
          <a:avLst>
            <a:gd name="adj1" fmla="val 60000"/>
            <a:gd name="adj2" fmla="val 50000"/>
          </a:avLst>
        </a:prstGeom>
      </dgm:spPr>
      <dgm:t>
        <a:bodyPr/>
        <a:lstStyle/>
        <a:p>
          <a:endParaRPr lang="en-US"/>
        </a:p>
      </dgm:t>
    </dgm:pt>
    <dgm:pt modelId="{F900A69A-6305-4FBF-A946-9EAC6FFAFF28}" type="pres">
      <dgm:prSet presAssocID="{989D1FE3-4160-4264-A09E-1D085F0EA786}" presName="connectorText" presStyleLbl="sibTrans2D1" presStyleIdx="2" presStyleCnt="4"/>
      <dgm:spPr/>
      <dgm:t>
        <a:bodyPr/>
        <a:lstStyle/>
        <a:p>
          <a:endParaRPr lang="en-US"/>
        </a:p>
      </dgm:t>
    </dgm:pt>
    <dgm:pt modelId="{CCDBDAFE-6E4A-4D4D-BF80-3DDFF6DC45B2}" type="pres">
      <dgm:prSet presAssocID="{2EF45139-ED25-4BE2-AD76-1D71782BF02C}" presName="node" presStyleLbl="node1" presStyleIdx="3" presStyleCnt="5">
        <dgm:presLayoutVars>
          <dgm:bulletEnabled val="1"/>
        </dgm:presLayoutVars>
      </dgm:prSet>
      <dgm:spPr/>
      <dgm:t>
        <a:bodyPr/>
        <a:lstStyle/>
        <a:p>
          <a:endParaRPr lang="en-US"/>
        </a:p>
      </dgm:t>
    </dgm:pt>
    <dgm:pt modelId="{177EC362-F2F6-465D-8AB3-E245282A217A}" type="pres">
      <dgm:prSet presAssocID="{7903EA9A-9DF9-440B-AB24-503D2ABCC456}" presName="sibTrans" presStyleLbl="sibTrans2D1" presStyleIdx="3" presStyleCnt="4"/>
      <dgm:spPr>
        <a:xfrm>
          <a:off x="8074223" y="1822571"/>
          <a:ext cx="322772" cy="377582"/>
        </a:xfrm>
        <a:prstGeom prst="rightArrow">
          <a:avLst>
            <a:gd name="adj1" fmla="val 60000"/>
            <a:gd name="adj2" fmla="val 50000"/>
          </a:avLst>
        </a:prstGeom>
      </dgm:spPr>
      <dgm:t>
        <a:bodyPr/>
        <a:lstStyle/>
        <a:p>
          <a:endParaRPr lang="en-US"/>
        </a:p>
      </dgm:t>
    </dgm:pt>
    <dgm:pt modelId="{585EC7BB-C1F9-4C88-907C-6BE548DB2C70}" type="pres">
      <dgm:prSet presAssocID="{7903EA9A-9DF9-440B-AB24-503D2ABCC456}" presName="connectorText" presStyleLbl="sibTrans2D1" presStyleIdx="3" presStyleCnt="4"/>
      <dgm:spPr/>
      <dgm:t>
        <a:bodyPr/>
        <a:lstStyle/>
        <a:p>
          <a:endParaRPr lang="en-US"/>
        </a:p>
      </dgm:t>
    </dgm:pt>
    <dgm:pt modelId="{A3911055-8D72-41DF-91F7-52DA379B62B7}" type="pres">
      <dgm:prSet presAssocID="{13AC57F4-A2B2-47F7-A008-A958CFB7197C}" presName="node" presStyleLbl="node1" presStyleIdx="4" presStyleCnt="5">
        <dgm:presLayoutVars>
          <dgm:bulletEnabled val="1"/>
        </dgm:presLayoutVars>
      </dgm:prSet>
      <dgm:spPr/>
      <dgm:t>
        <a:bodyPr/>
        <a:lstStyle/>
        <a:p>
          <a:endParaRPr lang="en-US"/>
        </a:p>
      </dgm:t>
    </dgm:pt>
  </dgm:ptLst>
  <dgm:cxnLst>
    <dgm:cxn modelId="{E3828D1F-BF3A-45DC-B697-6B6818E5DAE2}" type="presOf" srcId="{13AC57F4-A2B2-47F7-A008-A958CFB7197C}" destId="{A3911055-8D72-41DF-91F7-52DA379B62B7}" srcOrd="0" destOrd="0" presId="urn:microsoft.com/office/officeart/2005/8/layout/process1"/>
    <dgm:cxn modelId="{74EE5C24-BB66-475B-BFC8-E8A4F3AE7AE0}" type="presOf" srcId="{F9B759CD-B5EE-4B48-B975-0B9F54FB7E89}" destId="{40DED539-322E-494E-922A-39D3627D7E46}" srcOrd="0" destOrd="0" presId="urn:microsoft.com/office/officeart/2005/8/layout/process1"/>
    <dgm:cxn modelId="{345E71E5-C6C5-4BEF-BAD4-ACE7581B5EDD}" type="presOf" srcId="{C759A702-8133-4A3A-94A6-5C0DECB74D05}" destId="{05AB1A65-AAD2-494B-BB27-543A39B4D86C}" srcOrd="1" destOrd="0" presId="urn:microsoft.com/office/officeart/2005/8/layout/process1"/>
    <dgm:cxn modelId="{AE4053ED-1A03-44DE-8F18-A63629E8EEC0}" type="presOf" srcId="{C759A702-8133-4A3A-94A6-5C0DECB74D05}" destId="{EB0AFB1B-EBEF-49AB-AD65-36D70D07341D}" srcOrd="0" destOrd="0" presId="urn:microsoft.com/office/officeart/2005/8/layout/process1"/>
    <dgm:cxn modelId="{5ADF5236-0BBC-443B-9AF3-3A8B8C696D40}" type="presOf" srcId="{51A4B2A8-0CE3-4EDE-9A22-C167380AB0FD}" destId="{6C686972-6194-47CD-9067-4B3A36E7B4A0}" srcOrd="1" destOrd="0" presId="urn:microsoft.com/office/officeart/2005/8/layout/process1"/>
    <dgm:cxn modelId="{4301CE3D-0650-4498-AF11-053EDBA3FDE8}" type="presOf" srcId="{7903EA9A-9DF9-440B-AB24-503D2ABCC456}" destId="{585EC7BB-C1F9-4C88-907C-6BE548DB2C70}" srcOrd="1" destOrd="0" presId="urn:microsoft.com/office/officeart/2005/8/layout/process1"/>
    <dgm:cxn modelId="{A9D6F91B-C46E-422D-9414-93C6961E3760}" type="presOf" srcId="{51A4B2A8-0CE3-4EDE-9A22-C167380AB0FD}" destId="{D025DB94-8FD2-450F-903C-6F9809989290}" srcOrd="0" destOrd="0" presId="urn:microsoft.com/office/officeart/2005/8/layout/process1"/>
    <dgm:cxn modelId="{8B885E31-6AC2-4B2A-9C79-7DD22A644893}" type="presOf" srcId="{2B32A25B-94D6-495B-8DA6-C5A854127502}" destId="{7ED90B12-6146-4C82-B89B-9ABFC212A4EB}" srcOrd="0" destOrd="0" presId="urn:microsoft.com/office/officeart/2005/8/layout/process1"/>
    <dgm:cxn modelId="{3BA843AE-6233-470E-8449-9A5D3A8F24A4}" type="presOf" srcId="{6BD45B50-32F3-4AB9-B020-4110E2DC3094}" destId="{FB89E079-934F-4CBB-ABE7-2AC21F0995C9}" srcOrd="0" destOrd="0" presId="urn:microsoft.com/office/officeart/2005/8/layout/process1"/>
    <dgm:cxn modelId="{9F052C22-6CBF-477A-89F6-D01F563DB4EF}" type="presOf" srcId="{2EF45139-ED25-4BE2-AD76-1D71782BF02C}" destId="{CCDBDAFE-6E4A-4D4D-BF80-3DDFF6DC45B2}" srcOrd="0" destOrd="0" presId="urn:microsoft.com/office/officeart/2005/8/layout/process1"/>
    <dgm:cxn modelId="{4AF93624-3E8B-42C8-8B86-C77276ECE00D}" srcId="{6BD45B50-32F3-4AB9-B020-4110E2DC3094}" destId="{13AC57F4-A2B2-47F7-A008-A958CFB7197C}" srcOrd="4" destOrd="0" parTransId="{46DDC9ED-913B-4DDA-9B5A-32926960928E}" sibTransId="{8E838D33-DB9A-456A-97B4-D090445C77ED}"/>
    <dgm:cxn modelId="{20FA9D20-3522-4901-9F6F-EC173C346940}" srcId="{6BD45B50-32F3-4AB9-B020-4110E2DC3094}" destId="{2EF45139-ED25-4BE2-AD76-1D71782BF02C}" srcOrd="3" destOrd="0" parTransId="{3D0AB53A-3140-4752-A63D-8598251C6277}" sibTransId="{7903EA9A-9DF9-440B-AB24-503D2ABCC456}"/>
    <dgm:cxn modelId="{A5FC28FD-DEE8-4A36-9F8F-210D8AEC09A6}" type="presOf" srcId="{989D1FE3-4160-4264-A09E-1D085F0EA786}" destId="{0D2E50B0-6D88-4923-9282-6E3FD2744362}" srcOrd="0" destOrd="0" presId="urn:microsoft.com/office/officeart/2005/8/layout/process1"/>
    <dgm:cxn modelId="{D0B5B8B4-3A93-48BB-B8C8-C599DA66A29B}" type="presOf" srcId="{989D1FE3-4160-4264-A09E-1D085F0EA786}" destId="{F900A69A-6305-4FBF-A946-9EAC6FFAFF28}" srcOrd="1" destOrd="0" presId="urn:microsoft.com/office/officeart/2005/8/layout/process1"/>
    <dgm:cxn modelId="{15934662-DCDD-4225-953E-BC64C73DC313}" srcId="{6BD45B50-32F3-4AB9-B020-4110E2DC3094}" destId="{2B32A25B-94D6-495B-8DA6-C5A854127502}" srcOrd="2" destOrd="0" parTransId="{0220446E-A840-47FC-A8B9-2F8BE8BA4212}" sibTransId="{989D1FE3-4160-4264-A09E-1D085F0EA786}"/>
    <dgm:cxn modelId="{DA1D5EDB-4BA5-41B7-903C-B356DD11AD00}" type="presOf" srcId="{B39052AE-4A15-425D-BDD2-E29760739FCC}" destId="{1B33EB74-8339-43D5-8C04-DFE56B9D77AF}" srcOrd="0" destOrd="0" presId="urn:microsoft.com/office/officeart/2005/8/layout/process1"/>
    <dgm:cxn modelId="{5DE42F08-F7D0-4731-9A18-F6E48641D0E6}" type="presOf" srcId="{7903EA9A-9DF9-440B-AB24-503D2ABCC456}" destId="{177EC362-F2F6-465D-8AB3-E245282A217A}" srcOrd="0" destOrd="0" presId="urn:microsoft.com/office/officeart/2005/8/layout/process1"/>
    <dgm:cxn modelId="{9D017C25-38C9-49C2-A270-A7016CD5B0DE}" srcId="{6BD45B50-32F3-4AB9-B020-4110E2DC3094}" destId="{B39052AE-4A15-425D-BDD2-E29760739FCC}" srcOrd="0" destOrd="0" parTransId="{AF3FB5C9-AC81-418A-83CA-4842CD57E0B0}" sibTransId="{C759A702-8133-4A3A-94A6-5C0DECB74D05}"/>
    <dgm:cxn modelId="{97EEEB50-8CF8-477E-8E5C-608951D292DE}" srcId="{6BD45B50-32F3-4AB9-B020-4110E2DC3094}" destId="{F9B759CD-B5EE-4B48-B975-0B9F54FB7E89}" srcOrd="1" destOrd="0" parTransId="{443F3F34-2DCE-4A4F-8296-2F8EDE1E0C14}" sibTransId="{51A4B2A8-0CE3-4EDE-9A22-C167380AB0FD}"/>
    <dgm:cxn modelId="{6843AED7-8393-4084-ACC9-44F756034CF7}" type="presParOf" srcId="{FB89E079-934F-4CBB-ABE7-2AC21F0995C9}" destId="{1B33EB74-8339-43D5-8C04-DFE56B9D77AF}" srcOrd="0" destOrd="0" presId="urn:microsoft.com/office/officeart/2005/8/layout/process1"/>
    <dgm:cxn modelId="{7573C847-E76C-40B0-B39F-A53B463B9C71}" type="presParOf" srcId="{FB89E079-934F-4CBB-ABE7-2AC21F0995C9}" destId="{EB0AFB1B-EBEF-49AB-AD65-36D70D07341D}" srcOrd="1" destOrd="0" presId="urn:microsoft.com/office/officeart/2005/8/layout/process1"/>
    <dgm:cxn modelId="{5F80A115-2AF0-4F66-B331-106E9CAC54D7}" type="presParOf" srcId="{EB0AFB1B-EBEF-49AB-AD65-36D70D07341D}" destId="{05AB1A65-AAD2-494B-BB27-543A39B4D86C}" srcOrd="0" destOrd="0" presId="urn:microsoft.com/office/officeart/2005/8/layout/process1"/>
    <dgm:cxn modelId="{82DEB50F-3775-4E1F-8A91-0799DD95388F}" type="presParOf" srcId="{FB89E079-934F-4CBB-ABE7-2AC21F0995C9}" destId="{40DED539-322E-494E-922A-39D3627D7E46}" srcOrd="2" destOrd="0" presId="urn:microsoft.com/office/officeart/2005/8/layout/process1"/>
    <dgm:cxn modelId="{312F6367-2618-477F-9A10-E55EBFD8648C}" type="presParOf" srcId="{FB89E079-934F-4CBB-ABE7-2AC21F0995C9}" destId="{D025DB94-8FD2-450F-903C-6F9809989290}" srcOrd="3" destOrd="0" presId="urn:microsoft.com/office/officeart/2005/8/layout/process1"/>
    <dgm:cxn modelId="{3D748F16-11EA-4E35-8F72-52EEA9B972BE}" type="presParOf" srcId="{D025DB94-8FD2-450F-903C-6F9809989290}" destId="{6C686972-6194-47CD-9067-4B3A36E7B4A0}" srcOrd="0" destOrd="0" presId="urn:microsoft.com/office/officeart/2005/8/layout/process1"/>
    <dgm:cxn modelId="{FBD3AB44-6D1C-43B9-BF4C-EB6F02852092}" type="presParOf" srcId="{FB89E079-934F-4CBB-ABE7-2AC21F0995C9}" destId="{7ED90B12-6146-4C82-B89B-9ABFC212A4EB}" srcOrd="4" destOrd="0" presId="urn:microsoft.com/office/officeart/2005/8/layout/process1"/>
    <dgm:cxn modelId="{D03CB6F0-4468-4E40-A407-EC18F7DBDC90}" type="presParOf" srcId="{FB89E079-934F-4CBB-ABE7-2AC21F0995C9}" destId="{0D2E50B0-6D88-4923-9282-6E3FD2744362}" srcOrd="5" destOrd="0" presId="urn:microsoft.com/office/officeart/2005/8/layout/process1"/>
    <dgm:cxn modelId="{24F75284-21C0-4892-A45E-718AFE51EB09}" type="presParOf" srcId="{0D2E50B0-6D88-4923-9282-6E3FD2744362}" destId="{F900A69A-6305-4FBF-A946-9EAC6FFAFF28}" srcOrd="0" destOrd="0" presId="urn:microsoft.com/office/officeart/2005/8/layout/process1"/>
    <dgm:cxn modelId="{E82359E9-EF42-4400-A41F-3526670E1550}" type="presParOf" srcId="{FB89E079-934F-4CBB-ABE7-2AC21F0995C9}" destId="{CCDBDAFE-6E4A-4D4D-BF80-3DDFF6DC45B2}" srcOrd="6" destOrd="0" presId="urn:microsoft.com/office/officeart/2005/8/layout/process1"/>
    <dgm:cxn modelId="{164039C7-35D2-45BB-B2C2-81C3E7529322}" type="presParOf" srcId="{FB89E079-934F-4CBB-ABE7-2AC21F0995C9}" destId="{177EC362-F2F6-465D-8AB3-E245282A217A}" srcOrd="7" destOrd="0" presId="urn:microsoft.com/office/officeart/2005/8/layout/process1"/>
    <dgm:cxn modelId="{01D3F1BF-3CF1-4382-8358-6C62DB100D1C}" type="presParOf" srcId="{177EC362-F2F6-465D-8AB3-E245282A217A}" destId="{585EC7BB-C1F9-4C88-907C-6BE548DB2C70}" srcOrd="0" destOrd="0" presId="urn:microsoft.com/office/officeart/2005/8/layout/process1"/>
    <dgm:cxn modelId="{8C8A1BE5-412B-4D2E-86F0-D9C08886802F}" type="presParOf" srcId="{FB89E079-934F-4CBB-ABE7-2AC21F0995C9}" destId="{A3911055-8D72-41DF-91F7-52DA379B62B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C5D9AD-9CB8-45CF-9AF7-1B5461574BE8}"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B6FE1563-31A7-44AB-B3BF-893F09E9D325}">
      <dgm:prSet custT="1"/>
      <dgm:spPr>
        <a:solidFill>
          <a:schemeClr val="accent3"/>
        </a:solidFill>
      </dgm:spPr>
      <dgm:t>
        <a:bodyPr/>
        <a:lstStyle/>
        <a:p>
          <a:r>
            <a:rPr lang="en-US" sz="3000" dirty="0"/>
            <a:t>Many factors can cause tax bill for an individual property to increase or decrease from year to year</a:t>
          </a:r>
        </a:p>
      </dgm:t>
    </dgm:pt>
    <dgm:pt modelId="{E62C3705-C21C-4E37-8FE9-131189BA0ED6}" type="parTrans" cxnId="{D9EA2F6B-22E6-401A-AE3D-1EB5CABD09C3}">
      <dgm:prSet/>
      <dgm:spPr/>
      <dgm:t>
        <a:bodyPr/>
        <a:lstStyle/>
        <a:p>
          <a:endParaRPr lang="en-US"/>
        </a:p>
      </dgm:t>
    </dgm:pt>
    <dgm:pt modelId="{4D26D3C2-0067-4788-A2F9-BCF3B879F81F}" type="sibTrans" cxnId="{D9EA2F6B-22E6-401A-AE3D-1EB5CABD09C3}">
      <dgm:prSet/>
      <dgm:spPr/>
      <dgm:t>
        <a:bodyPr/>
        <a:lstStyle/>
        <a:p>
          <a:endParaRPr lang="en-US"/>
        </a:p>
      </dgm:t>
    </dgm:pt>
    <dgm:pt modelId="{439FA6C2-A674-4786-A077-F3F611968B31}">
      <dgm:prSet custT="1"/>
      <dgm:spPr>
        <a:solidFill>
          <a:schemeClr val="bg1">
            <a:lumMod val="85000"/>
            <a:alpha val="90000"/>
          </a:schemeClr>
        </a:solidFill>
      </dgm:spPr>
      <dgm:t>
        <a:bodyPr/>
        <a:lstStyle/>
        <a:p>
          <a:r>
            <a:rPr lang="en-US" sz="2400" dirty="0"/>
            <a:t>Changes in value of individual property</a:t>
          </a:r>
        </a:p>
      </dgm:t>
    </dgm:pt>
    <dgm:pt modelId="{A7D89B78-3A20-4DE8-88E7-4AC7D1F1FC83}" type="parTrans" cxnId="{907B7EC5-D484-4F4A-A615-3C979DB55184}">
      <dgm:prSet/>
      <dgm:spPr/>
      <dgm:t>
        <a:bodyPr/>
        <a:lstStyle/>
        <a:p>
          <a:endParaRPr lang="en-US"/>
        </a:p>
      </dgm:t>
    </dgm:pt>
    <dgm:pt modelId="{22E2D103-C5CA-4B4D-91C4-DF132B5F0DA9}" type="sibTrans" cxnId="{907B7EC5-D484-4F4A-A615-3C979DB55184}">
      <dgm:prSet/>
      <dgm:spPr/>
      <dgm:t>
        <a:bodyPr/>
        <a:lstStyle/>
        <a:p>
          <a:endParaRPr lang="en-US"/>
        </a:p>
      </dgm:t>
    </dgm:pt>
    <dgm:pt modelId="{9BE475D8-F45D-4A34-A9D5-31D1DFF0485D}">
      <dgm:prSet custT="1"/>
      <dgm:spPr>
        <a:solidFill>
          <a:schemeClr val="bg1">
            <a:lumMod val="85000"/>
            <a:alpha val="90000"/>
          </a:schemeClr>
        </a:solidFill>
      </dgm:spPr>
      <dgm:t>
        <a:bodyPr/>
        <a:lstStyle/>
        <a:p>
          <a:r>
            <a:rPr lang="en-US" sz="2400" dirty="0"/>
            <a:t>Changes in total value of all property in District</a:t>
          </a:r>
        </a:p>
      </dgm:t>
    </dgm:pt>
    <dgm:pt modelId="{F2B31410-3591-4E8F-8546-0E5270448BEE}" type="parTrans" cxnId="{2FC96B88-A165-4BF7-8736-2FF94D4347CE}">
      <dgm:prSet/>
      <dgm:spPr/>
      <dgm:t>
        <a:bodyPr/>
        <a:lstStyle/>
        <a:p>
          <a:endParaRPr lang="en-US"/>
        </a:p>
      </dgm:t>
    </dgm:pt>
    <dgm:pt modelId="{03F86C04-682D-495C-8EE8-BD0FBC4B0BE5}" type="sibTrans" cxnId="{2FC96B88-A165-4BF7-8736-2FF94D4347CE}">
      <dgm:prSet/>
      <dgm:spPr/>
      <dgm:t>
        <a:bodyPr/>
        <a:lstStyle/>
        <a:p>
          <a:endParaRPr lang="en-US"/>
        </a:p>
      </dgm:t>
    </dgm:pt>
    <dgm:pt modelId="{A4A0D0C2-036D-40D2-90BB-582085DBDCD1}">
      <dgm:prSet custT="1"/>
      <dgm:spPr>
        <a:solidFill>
          <a:schemeClr val="bg1">
            <a:lumMod val="85000"/>
            <a:alpha val="90000"/>
          </a:schemeClr>
        </a:solidFill>
      </dgm:spPr>
      <dgm:t>
        <a:bodyPr/>
        <a:lstStyle/>
        <a:p>
          <a:r>
            <a:rPr lang="en-US" sz="2400" dirty="0"/>
            <a:t>Increases or decreases in levy amounts caused by changes in state funding formulas, local needs and costs, voter-approved referendums, and other factors</a:t>
          </a:r>
        </a:p>
      </dgm:t>
    </dgm:pt>
    <dgm:pt modelId="{E4F337B8-BE57-4118-B9DF-E69EA59406CE}" type="parTrans" cxnId="{FC2DF1C3-43E2-417A-87E9-70FCDBC8E165}">
      <dgm:prSet/>
      <dgm:spPr/>
      <dgm:t>
        <a:bodyPr/>
        <a:lstStyle/>
        <a:p>
          <a:endParaRPr lang="en-US"/>
        </a:p>
      </dgm:t>
    </dgm:pt>
    <dgm:pt modelId="{D69E55B8-ADEE-4D38-B8C4-5F5BC6230CB9}" type="sibTrans" cxnId="{FC2DF1C3-43E2-417A-87E9-70FCDBC8E165}">
      <dgm:prSet/>
      <dgm:spPr/>
      <dgm:t>
        <a:bodyPr/>
        <a:lstStyle/>
        <a:p>
          <a:endParaRPr lang="en-US"/>
        </a:p>
      </dgm:t>
    </dgm:pt>
    <dgm:pt modelId="{8281DE82-F739-4ABC-9BA9-D89E26F6A5E2}" type="pres">
      <dgm:prSet presAssocID="{30C5D9AD-9CB8-45CF-9AF7-1B5461574BE8}" presName="Name0" presStyleCnt="0">
        <dgm:presLayoutVars>
          <dgm:dir/>
          <dgm:animLvl val="lvl"/>
          <dgm:resizeHandles val="exact"/>
        </dgm:presLayoutVars>
      </dgm:prSet>
      <dgm:spPr/>
      <dgm:t>
        <a:bodyPr/>
        <a:lstStyle/>
        <a:p>
          <a:endParaRPr lang="en-US"/>
        </a:p>
      </dgm:t>
    </dgm:pt>
    <dgm:pt modelId="{4084B0D9-C99E-4244-B3CC-81CD37D7185A}" type="pres">
      <dgm:prSet presAssocID="{B6FE1563-31A7-44AB-B3BF-893F09E9D325}" presName="linNode" presStyleCnt="0"/>
      <dgm:spPr/>
    </dgm:pt>
    <dgm:pt modelId="{20106A7C-56F6-486A-89BE-8AD37C4C4378}" type="pres">
      <dgm:prSet presAssocID="{B6FE1563-31A7-44AB-B3BF-893F09E9D325}" presName="parentText" presStyleLbl="node1" presStyleIdx="0" presStyleCnt="1">
        <dgm:presLayoutVars>
          <dgm:chMax val="1"/>
          <dgm:bulletEnabled val="1"/>
        </dgm:presLayoutVars>
      </dgm:prSet>
      <dgm:spPr/>
      <dgm:t>
        <a:bodyPr/>
        <a:lstStyle/>
        <a:p>
          <a:endParaRPr lang="en-US"/>
        </a:p>
      </dgm:t>
    </dgm:pt>
    <dgm:pt modelId="{B8EFA718-A459-4B13-B57E-F147A53210E8}" type="pres">
      <dgm:prSet presAssocID="{B6FE1563-31A7-44AB-B3BF-893F09E9D325}" presName="descendantText" presStyleLbl="alignAccFollowNode1" presStyleIdx="0" presStyleCnt="1">
        <dgm:presLayoutVars>
          <dgm:bulletEnabled val="1"/>
        </dgm:presLayoutVars>
      </dgm:prSet>
      <dgm:spPr/>
      <dgm:t>
        <a:bodyPr/>
        <a:lstStyle/>
        <a:p>
          <a:endParaRPr lang="en-US"/>
        </a:p>
      </dgm:t>
    </dgm:pt>
  </dgm:ptLst>
  <dgm:cxnLst>
    <dgm:cxn modelId="{A9F041A8-64FB-411F-9AB8-757A602D162D}" type="presOf" srcId="{439FA6C2-A674-4786-A077-F3F611968B31}" destId="{B8EFA718-A459-4B13-B57E-F147A53210E8}" srcOrd="0" destOrd="0" presId="urn:microsoft.com/office/officeart/2005/8/layout/vList5"/>
    <dgm:cxn modelId="{E399C3F1-64CE-4360-AAAF-28A17CF6DA3F}" type="presOf" srcId="{30C5D9AD-9CB8-45CF-9AF7-1B5461574BE8}" destId="{8281DE82-F739-4ABC-9BA9-D89E26F6A5E2}" srcOrd="0" destOrd="0" presId="urn:microsoft.com/office/officeart/2005/8/layout/vList5"/>
    <dgm:cxn modelId="{9BCD4E04-DE02-4F8F-BC68-EB28F4043CD9}" type="presOf" srcId="{A4A0D0C2-036D-40D2-90BB-582085DBDCD1}" destId="{B8EFA718-A459-4B13-B57E-F147A53210E8}" srcOrd="0" destOrd="2" presId="urn:microsoft.com/office/officeart/2005/8/layout/vList5"/>
    <dgm:cxn modelId="{EEC880C9-7C3A-434C-BEB3-B19CE12FA165}" type="presOf" srcId="{B6FE1563-31A7-44AB-B3BF-893F09E9D325}" destId="{20106A7C-56F6-486A-89BE-8AD37C4C4378}" srcOrd="0" destOrd="0" presId="urn:microsoft.com/office/officeart/2005/8/layout/vList5"/>
    <dgm:cxn modelId="{907B7EC5-D484-4F4A-A615-3C979DB55184}" srcId="{B6FE1563-31A7-44AB-B3BF-893F09E9D325}" destId="{439FA6C2-A674-4786-A077-F3F611968B31}" srcOrd="0" destOrd="0" parTransId="{A7D89B78-3A20-4DE8-88E7-4AC7D1F1FC83}" sibTransId="{22E2D103-C5CA-4B4D-91C4-DF132B5F0DA9}"/>
    <dgm:cxn modelId="{402589EA-BB31-4A3F-A524-A65C22C3C3B1}" type="presOf" srcId="{9BE475D8-F45D-4A34-A9D5-31D1DFF0485D}" destId="{B8EFA718-A459-4B13-B57E-F147A53210E8}" srcOrd="0" destOrd="1" presId="urn:microsoft.com/office/officeart/2005/8/layout/vList5"/>
    <dgm:cxn modelId="{FC2DF1C3-43E2-417A-87E9-70FCDBC8E165}" srcId="{B6FE1563-31A7-44AB-B3BF-893F09E9D325}" destId="{A4A0D0C2-036D-40D2-90BB-582085DBDCD1}" srcOrd="2" destOrd="0" parTransId="{E4F337B8-BE57-4118-B9DF-E69EA59406CE}" sibTransId="{D69E55B8-ADEE-4D38-B8C4-5F5BC6230CB9}"/>
    <dgm:cxn modelId="{2FC96B88-A165-4BF7-8736-2FF94D4347CE}" srcId="{B6FE1563-31A7-44AB-B3BF-893F09E9D325}" destId="{9BE475D8-F45D-4A34-A9D5-31D1DFF0485D}" srcOrd="1" destOrd="0" parTransId="{F2B31410-3591-4E8F-8546-0E5270448BEE}" sibTransId="{03F86C04-682D-495C-8EE8-BD0FBC4B0BE5}"/>
    <dgm:cxn modelId="{D9EA2F6B-22E6-401A-AE3D-1EB5CABD09C3}" srcId="{30C5D9AD-9CB8-45CF-9AF7-1B5461574BE8}" destId="{B6FE1563-31A7-44AB-B3BF-893F09E9D325}" srcOrd="0" destOrd="0" parTransId="{E62C3705-C21C-4E37-8FE9-131189BA0ED6}" sibTransId="{4D26D3C2-0067-4788-A2F9-BCF3B879F81F}"/>
    <dgm:cxn modelId="{1F5F8004-E906-452E-BC0E-9D4F79FE6F9D}" type="presParOf" srcId="{8281DE82-F739-4ABC-9BA9-D89E26F6A5E2}" destId="{4084B0D9-C99E-4244-B3CC-81CD37D7185A}" srcOrd="0" destOrd="0" presId="urn:microsoft.com/office/officeart/2005/8/layout/vList5"/>
    <dgm:cxn modelId="{CBB47EA0-00CA-4B6A-98E0-04649429EF95}" type="presParOf" srcId="{4084B0D9-C99E-4244-B3CC-81CD37D7185A}" destId="{20106A7C-56F6-486A-89BE-8AD37C4C4378}" srcOrd="0" destOrd="0" presId="urn:microsoft.com/office/officeart/2005/8/layout/vList5"/>
    <dgm:cxn modelId="{34FB34CF-CCC3-41CD-AA31-C3DFCC4FBBEC}" type="presParOf" srcId="{4084B0D9-C99E-4244-B3CC-81CD37D7185A}" destId="{B8EFA718-A459-4B13-B57E-F147A53210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802B9C-472A-4D5A-9AAA-A7D7CC2522DD}"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0423F560-86E2-41C2-9DCC-A5FD6E9283B6}">
      <dgm:prSet/>
      <dgm:spPr/>
      <dgm:t>
        <a:bodyPr/>
        <a:lstStyle/>
        <a:p>
          <a:r>
            <a:rPr lang="en-US"/>
            <a:t>Available each year to owners of homestead properties with a gross tax increase of at least 12% and $100 over prior year</a:t>
          </a:r>
        </a:p>
      </dgm:t>
    </dgm:pt>
    <dgm:pt modelId="{4CE9AE38-36C9-4809-8D47-0FA39D048964}" type="parTrans" cxnId="{A423B28E-BE53-4337-9F23-FC3921703837}">
      <dgm:prSet/>
      <dgm:spPr/>
      <dgm:t>
        <a:bodyPr/>
        <a:lstStyle/>
        <a:p>
          <a:endParaRPr lang="en-US"/>
        </a:p>
      </dgm:t>
    </dgm:pt>
    <dgm:pt modelId="{474C2084-C4CD-479C-9893-F9FAD4CCAA2C}" type="sibTrans" cxnId="{A423B28E-BE53-4337-9F23-FC3921703837}">
      <dgm:prSet/>
      <dgm:spPr/>
      <dgm:t>
        <a:bodyPr/>
        <a:lstStyle/>
        <a:p>
          <a:endParaRPr lang="en-US"/>
        </a:p>
      </dgm:t>
    </dgm:pt>
    <dgm:pt modelId="{E838E9E1-D60A-4309-A72E-970F9E60B7E0}">
      <dgm:prSet/>
      <dgm:spPr/>
      <dgm:t>
        <a:bodyPr/>
        <a:lstStyle/>
        <a:p>
          <a:r>
            <a:rPr lang="en-US"/>
            <a:t>Helpful in first year after referendum</a:t>
          </a:r>
        </a:p>
      </dgm:t>
    </dgm:pt>
    <dgm:pt modelId="{A9A9CFDA-0D86-4ED9-93B5-10A1A7EC7D8B}" type="parTrans" cxnId="{981FD46A-66EB-4687-9141-E539F6E529CB}">
      <dgm:prSet/>
      <dgm:spPr/>
      <dgm:t>
        <a:bodyPr/>
        <a:lstStyle/>
        <a:p>
          <a:endParaRPr lang="en-US"/>
        </a:p>
      </dgm:t>
    </dgm:pt>
    <dgm:pt modelId="{C5C40F8C-4D0F-46C7-8706-1CF5547DB732}" type="sibTrans" cxnId="{981FD46A-66EB-4687-9141-E539F6E529CB}">
      <dgm:prSet/>
      <dgm:spPr/>
      <dgm:t>
        <a:bodyPr/>
        <a:lstStyle/>
        <a:p>
          <a:endParaRPr lang="en-US"/>
        </a:p>
      </dgm:t>
    </dgm:pt>
    <dgm:pt modelId="{681F76BE-98AC-4574-B9C3-208A5ECEB545}">
      <dgm:prSet/>
      <dgm:spPr/>
      <dgm:t>
        <a:bodyPr/>
        <a:lstStyle/>
        <a:p>
          <a:r>
            <a:rPr lang="en-US"/>
            <a:t>Refund is 60% of amount by which tax increase exceeds greater of 12% or $100, up to a maximum of $1,000</a:t>
          </a:r>
        </a:p>
      </dgm:t>
    </dgm:pt>
    <dgm:pt modelId="{CC765AFA-79DB-4AF6-A90A-1F99BBF2D5E8}" type="parTrans" cxnId="{4ACF657A-C521-4BA2-90EC-FF7F954E9FF7}">
      <dgm:prSet/>
      <dgm:spPr/>
      <dgm:t>
        <a:bodyPr/>
        <a:lstStyle/>
        <a:p>
          <a:endParaRPr lang="en-US"/>
        </a:p>
      </dgm:t>
    </dgm:pt>
    <dgm:pt modelId="{A5CF9951-0501-4085-8566-011396E8843E}" type="sibTrans" cxnId="{4ACF657A-C521-4BA2-90EC-FF7F954E9FF7}">
      <dgm:prSet/>
      <dgm:spPr/>
      <dgm:t>
        <a:bodyPr/>
        <a:lstStyle/>
        <a:p>
          <a:endParaRPr lang="en-US"/>
        </a:p>
      </dgm:t>
    </dgm:pt>
    <dgm:pt modelId="{F00BC2B1-525F-4BAC-B4E9-4B731262B8D7}">
      <dgm:prSet/>
      <dgm:spPr/>
      <dgm:t>
        <a:bodyPr/>
        <a:lstStyle/>
        <a:p>
          <a:r>
            <a:rPr lang="en-US"/>
            <a:t>No income limits</a:t>
          </a:r>
        </a:p>
      </dgm:t>
    </dgm:pt>
    <dgm:pt modelId="{6FC781F9-BBA5-4137-ADF5-837D4F00739E}" type="parTrans" cxnId="{21FBA03A-81A6-428A-988D-36D8985D3AE4}">
      <dgm:prSet/>
      <dgm:spPr/>
      <dgm:t>
        <a:bodyPr/>
        <a:lstStyle/>
        <a:p>
          <a:endParaRPr lang="en-US"/>
        </a:p>
      </dgm:t>
    </dgm:pt>
    <dgm:pt modelId="{EB679C11-F81D-48C6-A3B2-7CCD6889D7C6}" type="sibTrans" cxnId="{21FBA03A-81A6-428A-988D-36D8985D3AE4}">
      <dgm:prSet/>
      <dgm:spPr/>
      <dgm:t>
        <a:bodyPr/>
        <a:lstStyle/>
        <a:p>
          <a:endParaRPr lang="en-US"/>
        </a:p>
      </dgm:t>
    </dgm:pt>
    <dgm:pt modelId="{FF23F4ED-D18F-42F8-AEE2-5012251A0B4B}">
      <dgm:prSet/>
      <dgm:spPr/>
      <dgm:t>
        <a:bodyPr/>
        <a:lstStyle/>
        <a:p>
          <a:r>
            <a:rPr lang="en-US" dirty="0"/>
            <a:t>Complete state tax form   M-1PR (www.revenue.state.mn.us)</a:t>
          </a:r>
        </a:p>
      </dgm:t>
    </dgm:pt>
    <dgm:pt modelId="{CF094D82-00E0-4F28-9063-2AF4B9F6140C}" type="parTrans" cxnId="{795268DA-3F11-4B0A-889F-C709684AFD16}">
      <dgm:prSet/>
      <dgm:spPr/>
      <dgm:t>
        <a:bodyPr/>
        <a:lstStyle/>
        <a:p>
          <a:endParaRPr lang="en-US"/>
        </a:p>
      </dgm:t>
    </dgm:pt>
    <dgm:pt modelId="{D15379A7-9661-4E00-A900-EE5E2B5C6179}" type="sibTrans" cxnId="{795268DA-3F11-4B0A-889F-C709684AFD16}">
      <dgm:prSet/>
      <dgm:spPr/>
      <dgm:t>
        <a:bodyPr/>
        <a:lstStyle/>
        <a:p>
          <a:endParaRPr lang="en-US"/>
        </a:p>
      </dgm:t>
    </dgm:pt>
    <dgm:pt modelId="{C52028A0-0246-4430-86F2-567BF864DF45}" type="pres">
      <dgm:prSet presAssocID="{DB802B9C-472A-4D5A-9AAA-A7D7CC2522DD}" presName="diagram" presStyleCnt="0">
        <dgm:presLayoutVars>
          <dgm:dir/>
          <dgm:resizeHandles val="exact"/>
        </dgm:presLayoutVars>
      </dgm:prSet>
      <dgm:spPr/>
      <dgm:t>
        <a:bodyPr/>
        <a:lstStyle/>
        <a:p>
          <a:endParaRPr lang="en-US"/>
        </a:p>
      </dgm:t>
    </dgm:pt>
    <dgm:pt modelId="{F39488D5-3376-41ED-BF00-3408A3F08EC1}" type="pres">
      <dgm:prSet presAssocID="{0423F560-86E2-41C2-9DCC-A5FD6E9283B6}" presName="node" presStyleLbl="node1" presStyleIdx="0" presStyleCnt="5">
        <dgm:presLayoutVars>
          <dgm:bulletEnabled val="1"/>
        </dgm:presLayoutVars>
      </dgm:prSet>
      <dgm:spPr/>
      <dgm:t>
        <a:bodyPr/>
        <a:lstStyle/>
        <a:p>
          <a:endParaRPr lang="en-US"/>
        </a:p>
      </dgm:t>
    </dgm:pt>
    <dgm:pt modelId="{2400FD00-D369-435F-9029-433073603CBE}" type="pres">
      <dgm:prSet presAssocID="{474C2084-C4CD-479C-9893-F9FAD4CCAA2C}" presName="sibTrans" presStyleCnt="0"/>
      <dgm:spPr/>
    </dgm:pt>
    <dgm:pt modelId="{A221E09D-E185-46D5-ABF8-FF4B3D1C0D47}" type="pres">
      <dgm:prSet presAssocID="{E838E9E1-D60A-4309-A72E-970F9E60B7E0}" presName="node" presStyleLbl="node1" presStyleIdx="1" presStyleCnt="5">
        <dgm:presLayoutVars>
          <dgm:bulletEnabled val="1"/>
        </dgm:presLayoutVars>
      </dgm:prSet>
      <dgm:spPr/>
      <dgm:t>
        <a:bodyPr/>
        <a:lstStyle/>
        <a:p>
          <a:endParaRPr lang="en-US"/>
        </a:p>
      </dgm:t>
    </dgm:pt>
    <dgm:pt modelId="{C6D95C33-E2BD-415E-903D-3EFE0BA32C2B}" type="pres">
      <dgm:prSet presAssocID="{C5C40F8C-4D0F-46C7-8706-1CF5547DB732}" presName="sibTrans" presStyleCnt="0"/>
      <dgm:spPr/>
    </dgm:pt>
    <dgm:pt modelId="{736242FC-FC02-4A2F-A124-5952707278CE}" type="pres">
      <dgm:prSet presAssocID="{681F76BE-98AC-4574-B9C3-208A5ECEB545}" presName="node" presStyleLbl="node1" presStyleIdx="2" presStyleCnt="5">
        <dgm:presLayoutVars>
          <dgm:bulletEnabled val="1"/>
        </dgm:presLayoutVars>
      </dgm:prSet>
      <dgm:spPr/>
      <dgm:t>
        <a:bodyPr/>
        <a:lstStyle/>
        <a:p>
          <a:endParaRPr lang="en-US"/>
        </a:p>
      </dgm:t>
    </dgm:pt>
    <dgm:pt modelId="{6B41805C-FBC0-467C-8641-A2BB27A92500}" type="pres">
      <dgm:prSet presAssocID="{A5CF9951-0501-4085-8566-011396E8843E}" presName="sibTrans" presStyleCnt="0"/>
      <dgm:spPr/>
    </dgm:pt>
    <dgm:pt modelId="{1FC3BD82-2C19-4D36-87C1-9050C815DCC4}" type="pres">
      <dgm:prSet presAssocID="{F00BC2B1-525F-4BAC-B4E9-4B731262B8D7}" presName="node" presStyleLbl="node1" presStyleIdx="3" presStyleCnt="5">
        <dgm:presLayoutVars>
          <dgm:bulletEnabled val="1"/>
        </dgm:presLayoutVars>
      </dgm:prSet>
      <dgm:spPr/>
      <dgm:t>
        <a:bodyPr/>
        <a:lstStyle/>
        <a:p>
          <a:endParaRPr lang="en-US"/>
        </a:p>
      </dgm:t>
    </dgm:pt>
    <dgm:pt modelId="{5B86B7BD-A535-433C-981F-6C26BC57D89B}" type="pres">
      <dgm:prSet presAssocID="{EB679C11-F81D-48C6-A3B2-7CCD6889D7C6}" presName="sibTrans" presStyleCnt="0"/>
      <dgm:spPr/>
    </dgm:pt>
    <dgm:pt modelId="{093C516B-04B4-4FD3-A3DF-15C17DC55DCF}" type="pres">
      <dgm:prSet presAssocID="{FF23F4ED-D18F-42F8-AEE2-5012251A0B4B}" presName="node" presStyleLbl="node1" presStyleIdx="4" presStyleCnt="5">
        <dgm:presLayoutVars>
          <dgm:bulletEnabled val="1"/>
        </dgm:presLayoutVars>
      </dgm:prSet>
      <dgm:spPr/>
      <dgm:t>
        <a:bodyPr/>
        <a:lstStyle/>
        <a:p>
          <a:endParaRPr lang="en-US"/>
        </a:p>
      </dgm:t>
    </dgm:pt>
  </dgm:ptLst>
  <dgm:cxnLst>
    <dgm:cxn modelId="{21FBA03A-81A6-428A-988D-36D8985D3AE4}" srcId="{DB802B9C-472A-4D5A-9AAA-A7D7CC2522DD}" destId="{F00BC2B1-525F-4BAC-B4E9-4B731262B8D7}" srcOrd="3" destOrd="0" parTransId="{6FC781F9-BBA5-4137-ADF5-837D4F00739E}" sibTransId="{EB679C11-F81D-48C6-A3B2-7CCD6889D7C6}"/>
    <dgm:cxn modelId="{E50803DF-C385-498F-980E-FEB7AD280C23}" type="presOf" srcId="{F00BC2B1-525F-4BAC-B4E9-4B731262B8D7}" destId="{1FC3BD82-2C19-4D36-87C1-9050C815DCC4}" srcOrd="0" destOrd="0" presId="urn:microsoft.com/office/officeart/2005/8/layout/default"/>
    <dgm:cxn modelId="{981FD46A-66EB-4687-9141-E539F6E529CB}" srcId="{DB802B9C-472A-4D5A-9AAA-A7D7CC2522DD}" destId="{E838E9E1-D60A-4309-A72E-970F9E60B7E0}" srcOrd="1" destOrd="0" parTransId="{A9A9CFDA-0D86-4ED9-93B5-10A1A7EC7D8B}" sibTransId="{C5C40F8C-4D0F-46C7-8706-1CF5547DB732}"/>
    <dgm:cxn modelId="{795268DA-3F11-4B0A-889F-C709684AFD16}" srcId="{DB802B9C-472A-4D5A-9AAA-A7D7CC2522DD}" destId="{FF23F4ED-D18F-42F8-AEE2-5012251A0B4B}" srcOrd="4" destOrd="0" parTransId="{CF094D82-00E0-4F28-9063-2AF4B9F6140C}" sibTransId="{D15379A7-9661-4E00-A900-EE5E2B5C6179}"/>
    <dgm:cxn modelId="{2566B88F-15BF-4A9D-A684-82F603E85F24}" type="presOf" srcId="{681F76BE-98AC-4574-B9C3-208A5ECEB545}" destId="{736242FC-FC02-4A2F-A124-5952707278CE}" srcOrd="0" destOrd="0" presId="urn:microsoft.com/office/officeart/2005/8/layout/default"/>
    <dgm:cxn modelId="{41EEEC66-2992-4229-860B-98B37AB089B6}" type="presOf" srcId="{0423F560-86E2-41C2-9DCC-A5FD6E9283B6}" destId="{F39488D5-3376-41ED-BF00-3408A3F08EC1}" srcOrd="0" destOrd="0" presId="urn:microsoft.com/office/officeart/2005/8/layout/default"/>
    <dgm:cxn modelId="{4ACF657A-C521-4BA2-90EC-FF7F954E9FF7}" srcId="{DB802B9C-472A-4D5A-9AAA-A7D7CC2522DD}" destId="{681F76BE-98AC-4574-B9C3-208A5ECEB545}" srcOrd="2" destOrd="0" parTransId="{CC765AFA-79DB-4AF6-A90A-1F99BBF2D5E8}" sibTransId="{A5CF9951-0501-4085-8566-011396E8843E}"/>
    <dgm:cxn modelId="{D4C1DF98-30B0-4755-B659-5808E2D591CE}" type="presOf" srcId="{FF23F4ED-D18F-42F8-AEE2-5012251A0B4B}" destId="{093C516B-04B4-4FD3-A3DF-15C17DC55DCF}" srcOrd="0" destOrd="0" presId="urn:microsoft.com/office/officeart/2005/8/layout/default"/>
    <dgm:cxn modelId="{A423B28E-BE53-4337-9F23-FC3921703837}" srcId="{DB802B9C-472A-4D5A-9AAA-A7D7CC2522DD}" destId="{0423F560-86E2-41C2-9DCC-A5FD6E9283B6}" srcOrd="0" destOrd="0" parTransId="{4CE9AE38-36C9-4809-8D47-0FA39D048964}" sibTransId="{474C2084-C4CD-479C-9893-F9FAD4CCAA2C}"/>
    <dgm:cxn modelId="{15A3ED20-8DE8-445E-9910-31ADAD9D724B}" type="presOf" srcId="{E838E9E1-D60A-4309-A72E-970F9E60B7E0}" destId="{A221E09D-E185-46D5-ABF8-FF4B3D1C0D47}" srcOrd="0" destOrd="0" presId="urn:microsoft.com/office/officeart/2005/8/layout/default"/>
    <dgm:cxn modelId="{7C5CEB68-3D51-4315-A60F-78E69CA22D94}" type="presOf" srcId="{DB802B9C-472A-4D5A-9AAA-A7D7CC2522DD}" destId="{C52028A0-0246-4430-86F2-567BF864DF45}" srcOrd="0" destOrd="0" presId="urn:microsoft.com/office/officeart/2005/8/layout/default"/>
    <dgm:cxn modelId="{8AB83729-27EE-4DD7-8634-E4BD8E337E04}" type="presParOf" srcId="{C52028A0-0246-4430-86F2-567BF864DF45}" destId="{F39488D5-3376-41ED-BF00-3408A3F08EC1}" srcOrd="0" destOrd="0" presId="urn:microsoft.com/office/officeart/2005/8/layout/default"/>
    <dgm:cxn modelId="{E6C9CCA8-1437-4424-9CC8-5C00F72642DC}" type="presParOf" srcId="{C52028A0-0246-4430-86F2-567BF864DF45}" destId="{2400FD00-D369-435F-9029-433073603CBE}" srcOrd="1" destOrd="0" presId="urn:microsoft.com/office/officeart/2005/8/layout/default"/>
    <dgm:cxn modelId="{318411BF-53C1-4727-9843-87393803CAA4}" type="presParOf" srcId="{C52028A0-0246-4430-86F2-567BF864DF45}" destId="{A221E09D-E185-46D5-ABF8-FF4B3D1C0D47}" srcOrd="2" destOrd="0" presId="urn:microsoft.com/office/officeart/2005/8/layout/default"/>
    <dgm:cxn modelId="{E4E7F588-9B49-4B43-943A-50DD43D8EBA0}" type="presParOf" srcId="{C52028A0-0246-4430-86F2-567BF864DF45}" destId="{C6D95C33-E2BD-415E-903D-3EFE0BA32C2B}" srcOrd="3" destOrd="0" presId="urn:microsoft.com/office/officeart/2005/8/layout/default"/>
    <dgm:cxn modelId="{B7F28264-BC69-4EB1-AF62-D0B06B0AAA80}" type="presParOf" srcId="{C52028A0-0246-4430-86F2-567BF864DF45}" destId="{736242FC-FC02-4A2F-A124-5952707278CE}" srcOrd="4" destOrd="0" presId="urn:microsoft.com/office/officeart/2005/8/layout/default"/>
    <dgm:cxn modelId="{B628DE63-08E4-44C3-8C4A-5537A09D57D8}" type="presParOf" srcId="{C52028A0-0246-4430-86F2-567BF864DF45}" destId="{6B41805C-FBC0-467C-8641-A2BB27A92500}" srcOrd="5" destOrd="0" presId="urn:microsoft.com/office/officeart/2005/8/layout/default"/>
    <dgm:cxn modelId="{A252120E-7FD7-410D-AD7B-E3C971C15AB0}" type="presParOf" srcId="{C52028A0-0246-4430-86F2-567BF864DF45}" destId="{1FC3BD82-2C19-4D36-87C1-9050C815DCC4}" srcOrd="6" destOrd="0" presId="urn:microsoft.com/office/officeart/2005/8/layout/default"/>
    <dgm:cxn modelId="{1C0402AF-AE58-4CD7-BBBC-2726B2D9E922}" type="presParOf" srcId="{C52028A0-0246-4430-86F2-567BF864DF45}" destId="{5B86B7BD-A535-433C-981F-6C26BC57D89B}" srcOrd="7" destOrd="0" presId="urn:microsoft.com/office/officeart/2005/8/layout/default"/>
    <dgm:cxn modelId="{E185FB1F-65EA-462C-A419-8BDB34459C23}" type="presParOf" srcId="{C52028A0-0246-4430-86F2-567BF864DF45}" destId="{093C516B-04B4-4FD3-A3DF-15C17DC55DC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96566-7ECF-43BF-8A58-B13CBCB7C34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D65BD913-8845-4E44-AA2C-53849F7EC161}">
      <dgm:prSet/>
      <dgm:spPr>
        <a:solidFill>
          <a:schemeClr val="bg1">
            <a:lumMod val="85000"/>
            <a:alpha val="90000"/>
          </a:schemeClr>
        </a:solidFill>
      </dgm:spPr>
      <dgm:t>
        <a:bodyPr/>
        <a:lstStyle/>
        <a:p>
          <a:r>
            <a:rPr lang="en-US"/>
            <a:t>Board will accept public comments on proposed levy</a:t>
          </a:r>
        </a:p>
      </dgm:t>
    </dgm:pt>
    <dgm:pt modelId="{1B772E58-1A6A-4718-A76A-952ED547D8DC}" type="parTrans" cxnId="{3C896C14-03CE-43CB-9116-D0862275FD65}">
      <dgm:prSet/>
      <dgm:spPr/>
      <dgm:t>
        <a:bodyPr/>
        <a:lstStyle/>
        <a:p>
          <a:endParaRPr lang="en-US"/>
        </a:p>
      </dgm:t>
    </dgm:pt>
    <dgm:pt modelId="{B8B05023-DF4E-4161-9417-908CB730F2E2}" type="sibTrans" cxnId="{3C896C14-03CE-43CB-9116-D0862275FD65}">
      <dgm:prSet phldrT="1" phldr="0"/>
      <dgm:spPr>
        <a:solidFill>
          <a:srgbClr val="7E0000"/>
        </a:solidFill>
        <a:ln w="15875" cap="flat" cmpd="sng" algn="ctr">
          <a:solidFill>
            <a:srgbClr val="000000">
              <a:hueOff val="0"/>
              <a:satOff val="0"/>
              <a:lumOff val="0"/>
              <a:alphaOff val="0"/>
            </a:srgbClr>
          </a:solidFill>
          <a:prstDash val="solid"/>
        </a:ln>
        <a:effectLst/>
      </dgm:spPr>
      <dgm:t>
        <a:bodyPr/>
        <a:lstStyle/>
        <a:p>
          <a:r>
            <a:rPr lang="en-US"/>
            <a:t>1</a:t>
          </a:r>
        </a:p>
      </dgm:t>
    </dgm:pt>
    <dgm:pt modelId="{6AB8827B-FB3F-483E-AD1F-94DB272E0FCD}">
      <dgm:prSet/>
      <dgm:spPr>
        <a:solidFill>
          <a:schemeClr val="bg1">
            <a:lumMod val="85000"/>
            <a:alpha val="90000"/>
          </a:schemeClr>
        </a:solidFill>
      </dgm:spPr>
      <dgm:t>
        <a:bodyPr/>
        <a:lstStyle/>
        <a:p>
          <a:r>
            <a:rPr lang="en-US" dirty="0"/>
            <a:t>Board will certify 2022 property tax levy</a:t>
          </a:r>
        </a:p>
      </dgm:t>
    </dgm:pt>
    <dgm:pt modelId="{25E6E8E9-9084-4B93-BA3D-1633AB4FA596}" type="parTrans" cxnId="{E0140164-C020-4191-BD19-64421EA58400}">
      <dgm:prSet/>
      <dgm:spPr/>
      <dgm:t>
        <a:bodyPr/>
        <a:lstStyle/>
        <a:p>
          <a:endParaRPr lang="en-US"/>
        </a:p>
      </dgm:t>
    </dgm:pt>
    <dgm:pt modelId="{E04BA66B-C807-4830-88C4-1F7A12878D33}" type="sibTrans" cxnId="{E0140164-C020-4191-BD19-64421EA58400}">
      <dgm:prSet phldrT="2" phldr="0"/>
      <dgm:spPr>
        <a:solidFill>
          <a:srgbClr val="7E0000"/>
        </a:solidFill>
        <a:ln w="15875" cap="flat" cmpd="sng" algn="ctr">
          <a:solidFill>
            <a:srgbClr val="000000">
              <a:hueOff val="0"/>
              <a:satOff val="0"/>
              <a:lumOff val="0"/>
              <a:alphaOff val="0"/>
            </a:srgbClr>
          </a:solidFill>
          <a:prstDash val="solid"/>
        </a:ln>
        <a:effectLst/>
      </dgm:spPr>
      <dgm:t>
        <a:bodyPr/>
        <a:lstStyle/>
        <a:p>
          <a:r>
            <a:rPr lang="en-US" dirty="0"/>
            <a:t>2</a:t>
          </a:r>
        </a:p>
      </dgm:t>
    </dgm:pt>
    <dgm:pt modelId="{94F4239D-5BB2-4AF7-B7F7-2C0D133648B4}" type="pres">
      <dgm:prSet presAssocID="{3F896566-7ECF-43BF-8A58-B13CBCB7C342}" presName="Name0" presStyleCnt="0">
        <dgm:presLayoutVars>
          <dgm:animLvl val="lvl"/>
          <dgm:resizeHandles val="exact"/>
        </dgm:presLayoutVars>
      </dgm:prSet>
      <dgm:spPr/>
      <dgm:t>
        <a:bodyPr/>
        <a:lstStyle/>
        <a:p>
          <a:endParaRPr lang="en-US"/>
        </a:p>
      </dgm:t>
    </dgm:pt>
    <dgm:pt modelId="{72481EEC-F3FF-47C4-983F-A635891B7F9F}" type="pres">
      <dgm:prSet presAssocID="{D65BD913-8845-4E44-AA2C-53849F7EC161}" presName="compositeNode" presStyleCnt="0">
        <dgm:presLayoutVars>
          <dgm:bulletEnabled val="1"/>
        </dgm:presLayoutVars>
      </dgm:prSet>
      <dgm:spPr/>
    </dgm:pt>
    <dgm:pt modelId="{F68BED25-4669-4B82-AA1A-1196C57F7E75}" type="pres">
      <dgm:prSet presAssocID="{D65BD913-8845-4E44-AA2C-53849F7EC161}" presName="bgRect" presStyleLbl="bgAccFollowNode1" presStyleIdx="0" presStyleCnt="2"/>
      <dgm:spPr/>
      <dgm:t>
        <a:bodyPr/>
        <a:lstStyle/>
        <a:p>
          <a:endParaRPr lang="en-US"/>
        </a:p>
      </dgm:t>
    </dgm:pt>
    <dgm:pt modelId="{740FCEA7-81D5-4E74-980E-59DCE7132A03}" type="pres">
      <dgm:prSet presAssocID="{B8B05023-DF4E-4161-9417-908CB730F2E2}" presName="sibTransNodeCircle" presStyleLbl="alignNode1" presStyleIdx="0" presStyleCnt="4">
        <dgm:presLayoutVars>
          <dgm:chMax val="0"/>
          <dgm:bulletEnabled/>
        </dgm:presLayoutVars>
      </dgm:prSet>
      <dgm:spPr>
        <a:xfrm>
          <a:off x="1792091" y="402272"/>
          <a:ext cx="1206817" cy="1206817"/>
        </a:xfrm>
        <a:prstGeom prst="ellipse">
          <a:avLst/>
        </a:prstGeom>
      </dgm:spPr>
      <dgm:t>
        <a:bodyPr/>
        <a:lstStyle/>
        <a:p>
          <a:endParaRPr lang="en-US"/>
        </a:p>
      </dgm:t>
    </dgm:pt>
    <dgm:pt modelId="{6D333872-505C-4BB5-B532-F360C0A0210C}" type="pres">
      <dgm:prSet presAssocID="{D65BD913-8845-4E44-AA2C-53849F7EC161}" presName="bottomLine" presStyleLbl="alignNode1" presStyleIdx="1" presStyleCnt="4">
        <dgm:presLayoutVars/>
      </dgm:prSet>
      <dgm:spPr/>
    </dgm:pt>
    <dgm:pt modelId="{B135DA58-12CA-45EB-B108-39EF5D9BC066}" type="pres">
      <dgm:prSet presAssocID="{D65BD913-8845-4E44-AA2C-53849F7EC161}" presName="nodeText" presStyleLbl="bgAccFollowNode1" presStyleIdx="0" presStyleCnt="2">
        <dgm:presLayoutVars>
          <dgm:bulletEnabled val="1"/>
        </dgm:presLayoutVars>
      </dgm:prSet>
      <dgm:spPr/>
      <dgm:t>
        <a:bodyPr/>
        <a:lstStyle/>
        <a:p>
          <a:endParaRPr lang="en-US"/>
        </a:p>
      </dgm:t>
    </dgm:pt>
    <dgm:pt modelId="{FD118CA8-0E63-4D2C-92B2-1B77AAADFDAD}" type="pres">
      <dgm:prSet presAssocID="{B8B05023-DF4E-4161-9417-908CB730F2E2}" presName="sibTrans" presStyleCnt="0"/>
      <dgm:spPr/>
    </dgm:pt>
    <dgm:pt modelId="{AE0B1F16-5955-4B80-B9EB-5ABD28DC6F50}" type="pres">
      <dgm:prSet presAssocID="{6AB8827B-FB3F-483E-AD1F-94DB272E0FCD}" presName="compositeNode" presStyleCnt="0">
        <dgm:presLayoutVars>
          <dgm:bulletEnabled val="1"/>
        </dgm:presLayoutVars>
      </dgm:prSet>
      <dgm:spPr/>
    </dgm:pt>
    <dgm:pt modelId="{34556857-1FBA-4EA3-BE0F-D9824D553889}" type="pres">
      <dgm:prSet presAssocID="{6AB8827B-FB3F-483E-AD1F-94DB272E0FCD}" presName="bgRect" presStyleLbl="bgAccFollowNode1" presStyleIdx="1" presStyleCnt="2"/>
      <dgm:spPr/>
      <dgm:t>
        <a:bodyPr/>
        <a:lstStyle/>
        <a:p>
          <a:endParaRPr lang="en-US"/>
        </a:p>
      </dgm:t>
    </dgm:pt>
    <dgm:pt modelId="{ADAED95E-F7F2-4BFC-9A37-18BDF325CCB5}" type="pres">
      <dgm:prSet presAssocID="{E04BA66B-C807-4830-88C4-1F7A12878D33}" presName="sibTransNodeCircle" presStyleLbl="alignNode1" presStyleIdx="2" presStyleCnt="4">
        <dgm:presLayoutVars>
          <dgm:chMax val="0"/>
          <dgm:bulletEnabled/>
        </dgm:presLayoutVars>
      </dgm:prSet>
      <dgm:spPr>
        <a:xfrm>
          <a:off x="7059490" y="402272"/>
          <a:ext cx="1206817" cy="1206817"/>
        </a:xfrm>
        <a:prstGeom prst="ellipse">
          <a:avLst/>
        </a:prstGeom>
      </dgm:spPr>
      <dgm:t>
        <a:bodyPr/>
        <a:lstStyle/>
        <a:p>
          <a:endParaRPr lang="en-US"/>
        </a:p>
      </dgm:t>
    </dgm:pt>
    <dgm:pt modelId="{BA508836-DBCF-4759-A8E2-9100F07F1CAF}" type="pres">
      <dgm:prSet presAssocID="{6AB8827B-FB3F-483E-AD1F-94DB272E0FCD}" presName="bottomLine" presStyleLbl="alignNode1" presStyleIdx="3" presStyleCnt="4">
        <dgm:presLayoutVars/>
      </dgm:prSet>
      <dgm:spPr/>
    </dgm:pt>
    <dgm:pt modelId="{03E2D17D-0D1F-4188-86D5-4168CC6792E6}" type="pres">
      <dgm:prSet presAssocID="{6AB8827B-FB3F-483E-AD1F-94DB272E0FCD}" presName="nodeText" presStyleLbl="bgAccFollowNode1" presStyleIdx="1" presStyleCnt="2">
        <dgm:presLayoutVars>
          <dgm:bulletEnabled val="1"/>
        </dgm:presLayoutVars>
      </dgm:prSet>
      <dgm:spPr/>
      <dgm:t>
        <a:bodyPr/>
        <a:lstStyle/>
        <a:p>
          <a:endParaRPr lang="en-US"/>
        </a:p>
      </dgm:t>
    </dgm:pt>
  </dgm:ptLst>
  <dgm:cxnLst>
    <dgm:cxn modelId="{3C896C14-03CE-43CB-9116-D0862275FD65}" srcId="{3F896566-7ECF-43BF-8A58-B13CBCB7C342}" destId="{D65BD913-8845-4E44-AA2C-53849F7EC161}" srcOrd="0" destOrd="0" parTransId="{1B772E58-1A6A-4718-A76A-952ED547D8DC}" sibTransId="{B8B05023-DF4E-4161-9417-908CB730F2E2}"/>
    <dgm:cxn modelId="{F298E3ED-6536-44AA-8A5E-495CC1C5702F}" type="presOf" srcId="{D65BD913-8845-4E44-AA2C-53849F7EC161}" destId="{B135DA58-12CA-45EB-B108-39EF5D9BC066}" srcOrd="1" destOrd="0" presId="urn:microsoft.com/office/officeart/2016/7/layout/BasicLinearProcessNumbered"/>
    <dgm:cxn modelId="{EA36ED9C-2A5F-4D41-B25D-9C54B3A1F3D0}" type="presOf" srcId="{B8B05023-DF4E-4161-9417-908CB730F2E2}" destId="{740FCEA7-81D5-4E74-980E-59DCE7132A03}" srcOrd="0" destOrd="0" presId="urn:microsoft.com/office/officeart/2016/7/layout/BasicLinearProcessNumbered"/>
    <dgm:cxn modelId="{BF9F634B-0186-45F2-82F2-B6F36D71C0C1}" type="presOf" srcId="{3F896566-7ECF-43BF-8A58-B13CBCB7C342}" destId="{94F4239D-5BB2-4AF7-B7F7-2C0D133648B4}" srcOrd="0" destOrd="0" presId="urn:microsoft.com/office/officeart/2016/7/layout/BasicLinearProcessNumbered"/>
    <dgm:cxn modelId="{5AE1988E-659A-498A-ACBE-5585816973E1}" type="presOf" srcId="{D65BD913-8845-4E44-AA2C-53849F7EC161}" destId="{F68BED25-4669-4B82-AA1A-1196C57F7E75}" srcOrd="0" destOrd="0" presId="urn:microsoft.com/office/officeart/2016/7/layout/BasicLinearProcessNumbered"/>
    <dgm:cxn modelId="{E0140164-C020-4191-BD19-64421EA58400}" srcId="{3F896566-7ECF-43BF-8A58-B13CBCB7C342}" destId="{6AB8827B-FB3F-483E-AD1F-94DB272E0FCD}" srcOrd="1" destOrd="0" parTransId="{25E6E8E9-9084-4B93-BA3D-1633AB4FA596}" sibTransId="{E04BA66B-C807-4830-88C4-1F7A12878D33}"/>
    <dgm:cxn modelId="{5A059A32-F997-4D74-A0E1-1F904FCA0E28}" type="presOf" srcId="{6AB8827B-FB3F-483E-AD1F-94DB272E0FCD}" destId="{34556857-1FBA-4EA3-BE0F-D9824D553889}" srcOrd="0" destOrd="0" presId="urn:microsoft.com/office/officeart/2016/7/layout/BasicLinearProcessNumbered"/>
    <dgm:cxn modelId="{6CEB0995-7446-4D1F-BDC0-48D8C2653EFF}" type="presOf" srcId="{6AB8827B-FB3F-483E-AD1F-94DB272E0FCD}" destId="{03E2D17D-0D1F-4188-86D5-4168CC6792E6}" srcOrd="1" destOrd="0" presId="urn:microsoft.com/office/officeart/2016/7/layout/BasicLinearProcessNumbered"/>
    <dgm:cxn modelId="{532C2048-CB59-4254-8790-74B2EDB645F8}" type="presOf" srcId="{E04BA66B-C807-4830-88C4-1F7A12878D33}" destId="{ADAED95E-F7F2-4BFC-9A37-18BDF325CCB5}" srcOrd="0" destOrd="0" presId="urn:microsoft.com/office/officeart/2016/7/layout/BasicLinearProcessNumbered"/>
    <dgm:cxn modelId="{A68D82D4-9FE0-42E7-9349-B9655761410E}" type="presParOf" srcId="{94F4239D-5BB2-4AF7-B7F7-2C0D133648B4}" destId="{72481EEC-F3FF-47C4-983F-A635891B7F9F}" srcOrd="0" destOrd="0" presId="urn:microsoft.com/office/officeart/2016/7/layout/BasicLinearProcessNumbered"/>
    <dgm:cxn modelId="{DED13D78-CD97-4DCB-92B0-54767C59A382}" type="presParOf" srcId="{72481EEC-F3FF-47C4-983F-A635891B7F9F}" destId="{F68BED25-4669-4B82-AA1A-1196C57F7E75}" srcOrd="0" destOrd="0" presId="urn:microsoft.com/office/officeart/2016/7/layout/BasicLinearProcessNumbered"/>
    <dgm:cxn modelId="{AB9129D8-4225-4B01-A96F-E84BB153240D}" type="presParOf" srcId="{72481EEC-F3FF-47C4-983F-A635891B7F9F}" destId="{740FCEA7-81D5-4E74-980E-59DCE7132A03}" srcOrd="1" destOrd="0" presId="urn:microsoft.com/office/officeart/2016/7/layout/BasicLinearProcessNumbered"/>
    <dgm:cxn modelId="{19DF78BE-A840-4C47-8BCA-CBA05C5F3DCB}" type="presParOf" srcId="{72481EEC-F3FF-47C4-983F-A635891B7F9F}" destId="{6D333872-505C-4BB5-B532-F360C0A0210C}" srcOrd="2" destOrd="0" presId="urn:microsoft.com/office/officeart/2016/7/layout/BasicLinearProcessNumbered"/>
    <dgm:cxn modelId="{B567C912-DC93-4E80-A178-FBFCE490A987}" type="presParOf" srcId="{72481EEC-F3FF-47C4-983F-A635891B7F9F}" destId="{B135DA58-12CA-45EB-B108-39EF5D9BC066}" srcOrd="3" destOrd="0" presId="urn:microsoft.com/office/officeart/2016/7/layout/BasicLinearProcessNumbered"/>
    <dgm:cxn modelId="{9F6CC55E-FC56-4596-9590-602FEA7D73BB}" type="presParOf" srcId="{94F4239D-5BB2-4AF7-B7F7-2C0D133648B4}" destId="{FD118CA8-0E63-4D2C-92B2-1B77AAADFDAD}" srcOrd="1" destOrd="0" presId="urn:microsoft.com/office/officeart/2016/7/layout/BasicLinearProcessNumbered"/>
    <dgm:cxn modelId="{7A50F06D-2A6F-4E02-9BC5-195791CB371E}" type="presParOf" srcId="{94F4239D-5BB2-4AF7-B7F7-2C0D133648B4}" destId="{AE0B1F16-5955-4B80-B9EB-5ABD28DC6F50}" srcOrd="2" destOrd="0" presId="urn:microsoft.com/office/officeart/2016/7/layout/BasicLinearProcessNumbered"/>
    <dgm:cxn modelId="{09166C9B-0B95-40DA-A8D9-C2025578B6CD}" type="presParOf" srcId="{AE0B1F16-5955-4B80-B9EB-5ABD28DC6F50}" destId="{34556857-1FBA-4EA3-BE0F-D9824D553889}" srcOrd="0" destOrd="0" presId="urn:microsoft.com/office/officeart/2016/7/layout/BasicLinearProcessNumbered"/>
    <dgm:cxn modelId="{B84F11FE-3C64-4F04-B7A0-2FAC64A804F7}" type="presParOf" srcId="{AE0B1F16-5955-4B80-B9EB-5ABD28DC6F50}" destId="{ADAED95E-F7F2-4BFC-9A37-18BDF325CCB5}" srcOrd="1" destOrd="0" presId="urn:microsoft.com/office/officeart/2016/7/layout/BasicLinearProcessNumbered"/>
    <dgm:cxn modelId="{35645D52-9911-4003-90F8-EDCA8C328C42}" type="presParOf" srcId="{AE0B1F16-5955-4B80-B9EB-5ABD28DC6F50}" destId="{BA508836-DBCF-4759-A8E2-9100F07F1CAF}" srcOrd="2" destOrd="0" presId="urn:microsoft.com/office/officeart/2016/7/layout/BasicLinearProcessNumbered"/>
    <dgm:cxn modelId="{9B5958A0-4585-4BF7-BE84-93B3B275FFB5}" type="presParOf" srcId="{AE0B1F16-5955-4B80-B9EB-5ABD28DC6F50}" destId="{03E2D17D-0D1F-4188-86D5-4168CC6792E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61ED3-DC13-475C-A1BE-D2FC40861A53}">
      <dsp:nvSpPr>
        <dsp:cNvPr id="0" name=""/>
        <dsp:cNvSpPr/>
      </dsp:nvSpPr>
      <dsp:spPr>
        <a:xfrm>
          <a:off x="696646" y="0"/>
          <a:ext cx="5553552" cy="5553552"/>
        </a:xfrm>
        <a:prstGeom prst="diamond">
          <a:avLst/>
        </a:prstGeom>
        <a:solidFill>
          <a:schemeClr val="bg1">
            <a:lumMod val="8500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EB29397-5540-4998-BF03-FE36E731EAC7}">
      <dsp:nvSpPr>
        <dsp:cNvPr id="0" name=""/>
        <dsp:cNvSpPr/>
      </dsp:nvSpPr>
      <dsp:spPr>
        <a:xfrm>
          <a:off x="1179861" y="527587"/>
          <a:ext cx="2165885" cy="216588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MDE reports FY 2020 costs of providing special education programs were underfunded statewide by $673 million</a:t>
          </a:r>
        </a:p>
      </dsp:txBody>
      <dsp:txXfrm>
        <a:off x="1285591" y="633317"/>
        <a:ext cx="1954425" cy="1954425"/>
      </dsp:txXfrm>
    </dsp:sp>
    <dsp:sp modelId="{4E12ECB2-6F0E-416F-AF95-C00393BD94E0}">
      <dsp:nvSpPr>
        <dsp:cNvPr id="0" name=""/>
        <dsp:cNvSpPr/>
      </dsp:nvSpPr>
      <dsp:spPr>
        <a:xfrm>
          <a:off x="3512353" y="527587"/>
          <a:ext cx="2165885" cy="216588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MDE estimates by FY 2025 costs of providing special education statewide will be underfunded by $806 million</a:t>
          </a:r>
        </a:p>
      </dsp:txBody>
      <dsp:txXfrm>
        <a:off x="3618083" y="633317"/>
        <a:ext cx="1954425" cy="1954425"/>
      </dsp:txXfrm>
    </dsp:sp>
    <dsp:sp modelId="{E5C9E49A-1F87-4911-8894-5DC287BF4C33}">
      <dsp:nvSpPr>
        <dsp:cNvPr id="0" name=""/>
        <dsp:cNvSpPr/>
      </dsp:nvSpPr>
      <dsp:spPr>
        <a:xfrm>
          <a:off x="1179861" y="2860079"/>
          <a:ext cx="2165885" cy="216588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Underfunding of special education costs requires a transfer from regular program resources to support an underfunded program mandated by state and federal law</a:t>
          </a:r>
        </a:p>
      </dsp:txBody>
      <dsp:txXfrm>
        <a:off x="1285591" y="2965809"/>
        <a:ext cx="1954425" cy="1954425"/>
      </dsp:txXfrm>
    </dsp:sp>
    <dsp:sp modelId="{73357FA7-ED73-41FE-919C-9A76FB96762A}">
      <dsp:nvSpPr>
        <dsp:cNvPr id="0" name=""/>
        <dsp:cNvSpPr/>
      </dsp:nvSpPr>
      <dsp:spPr>
        <a:xfrm>
          <a:off x="3512353" y="2860079"/>
          <a:ext cx="2165885" cy="216588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Primary options to bridge special education funding gap are to cut regular program budgets or increase referendum revenue, most districts have done both</a:t>
          </a:r>
        </a:p>
      </dsp:txBody>
      <dsp:txXfrm>
        <a:off x="3618083" y="2965809"/>
        <a:ext cx="1954425" cy="1954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654D7-E087-4C80-9859-E31519E80A65}">
      <dsp:nvSpPr>
        <dsp:cNvPr id="0" name=""/>
        <dsp:cNvSpPr/>
      </dsp:nvSpPr>
      <dsp:spPr>
        <a:xfrm>
          <a:off x="2946" y="374907"/>
          <a:ext cx="2337792" cy="3272909"/>
        </a:xfrm>
        <a:prstGeom prst="rect">
          <a:avLst/>
        </a:prstGeom>
        <a:solidFill>
          <a:schemeClr val="bg1">
            <a:lumMod val="8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lvl="0" algn="l" defTabSz="755650">
            <a:lnSpc>
              <a:spcPct val="90000"/>
            </a:lnSpc>
            <a:spcBef>
              <a:spcPct val="0"/>
            </a:spcBef>
            <a:spcAft>
              <a:spcPct val="35000"/>
            </a:spcAft>
          </a:pPr>
          <a:r>
            <a:rPr lang="en-US" sz="1700" kern="1200" dirty="0"/>
            <a:t>Tax levy is based on many state-determined formulas plus voter approved referendums</a:t>
          </a:r>
        </a:p>
      </dsp:txBody>
      <dsp:txXfrm>
        <a:off x="2946" y="1618613"/>
        <a:ext cx="2337792" cy="1963745"/>
      </dsp:txXfrm>
    </dsp:sp>
    <dsp:sp modelId="{D54C2786-7E5A-408A-A1C8-2E52D60E0738}">
      <dsp:nvSpPr>
        <dsp:cNvPr id="0" name=""/>
        <dsp:cNvSpPr/>
      </dsp:nvSpPr>
      <dsp:spPr>
        <a:xfrm>
          <a:off x="680906" y="702198"/>
          <a:ext cx="981872" cy="981872"/>
        </a:xfrm>
        <a:prstGeom prst="ellipse">
          <a:avLst/>
        </a:prstGeom>
        <a:solidFill>
          <a:schemeClr val="accent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lvl="0" algn="ctr" defTabSz="2089150">
            <a:lnSpc>
              <a:spcPct val="90000"/>
            </a:lnSpc>
            <a:spcBef>
              <a:spcPct val="0"/>
            </a:spcBef>
            <a:spcAft>
              <a:spcPct val="35000"/>
            </a:spcAft>
          </a:pPr>
          <a:r>
            <a:rPr lang="en-US" sz="4700" kern="1200"/>
            <a:t>1</a:t>
          </a:r>
        </a:p>
      </dsp:txBody>
      <dsp:txXfrm>
        <a:off x="824698" y="845990"/>
        <a:ext cx="694288" cy="694288"/>
      </dsp:txXfrm>
    </dsp:sp>
    <dsp:sp modelId="{73AFBAF6-07EA-4889-BA55-A2EBAF67D438}">
      <dsp:nvSpPr>
        <dsp:cNvPr id="0" name=""/>
        <dsp:cNvSpPr/>
      </dsp:nvSpPr>
      <dsp:spPr>
        <a:xfrm>
          <a:off x="2946" y="3647745"/>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5FD62-445E-4E5D-84FD-E883C92347F1}">
      <dsp:nvSpPr>
        <dsp:cNvPr id="0" name=""/>
        <dsp:cNvSpPr/>
      </dsp:nvSpPr>
      <dsp:spPr>
        <a:xfrm>
          <a:off x="2574518" y="374907"/>
          <a:ext cx="2337792" cy="3272909"/>
        </a:xfrm>
        <a:prstGeom prst="rect">
          <a:avLst/>
        </a:prstGeom>
        <a:solidFill>
          <a:schemeClr val="bg1">
            <a:lumMod val="8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lvl="0" algn="l" defTabSz="755650">
            <a:lnSpc>
              <a:spcPct val="90000"/>
            </a:lnSpc>
            <a:spcBef>
              <a:spcPct val="0"/>
            </a:spcBef>
            <a:spcAft>
              <a:spcPct val="35000"/>
            </a:spcAft>
          </a:pPr>
          <a:r>
            <a:rPr lang="en-US" sz="1700" kern="1200"/>
            <a:t>Some increases in tax levies are revenue neutral, offset by reductions in state aid</a:t>
          </a:r>
        </a:p>
      </dsp:txBody>
      <dsp:txXfrm>
        <a:off x="2574518" y="1618613"/>
        <a:ext cx="2337792" cy="1963745"/>
      </dsp:txXfrm>
    </dsp:sp>
    <dsp:sp modelId="{D3A71F91-48A5-42FC-A7BF-9762C6AC299E}">
      <dsp:nvSpPr>
        <dsp:cNvPr id="0" name=""/>
        <dsp:cNvSpPr/>
      </dsp:nvSpPr>
      <dsp:spPr>
        <a:xfrm>
          <a:off x="3252477" y="702198"/>
          <a:ext cx="981872" cy="981872"/>
        </a:xfrm>
        <a:prstGeom prst="ellipse">
          <a:avLst/>
        </a:prstGeom>
        <a:solidFill>
          <a:srgbClr val="7E0000"/>
        </a:solidFill>
        <a:ln w="15875"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lvl="0" algn="ctr" defTabSz="2089150">
            <a:lnSpc>
              <a:spcPct val="90000"/>
            </a:lnSpc>
            <a:spcBef>
              <a:spcPct val="0"/>
            </a:spcBef>
            <a:spcAft>
              <a:spcPct val="35000"/>
            </a:spcAft>
          </a:pPr>
          <a:r>
            <a:rPr lang="en-US" sz="4700" kern="1200" dirty="0"/>
            <a:t>2</a:t>
          </a:r>
        </a:p>
      </dsp:txBody>
      <dsp:txXfrm>
        <a:off x="3396269" y="845990"/>
        <a:ext cx="694288" cy="694288"/>
      </dsp:txXfrm>
    </dsp:sp>
    <dsp:sp modelId="{F8B157E3-4138-4257-81FC-73D05530AB49}">
      <dsp:nvSpPr>
        <dsp:cNvPr id="0" name=""/>
        <dsp:cNvSpPr/>
      </dsp:nvSpPr>
      <dsp:spPr>
        <a:xfrm>
          <a:off x="2574518" y="3647745"/>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4E9ED-86BC-47F7-B506-712F4FA4E7BD}">
      <dsp:nvSpPr>
        <dsp:cNvPr id="0" name=""/>
        <dsp:cNvSpPr/>
      </dsp:nvSpPr>
      <dsp:spPr>
        <a:xfrm>
          <a:off x="5146089" y="374907"/>
          <a:ext cx="2337792" cy="3272909"/>
        </a:xfrm>
        <a:prstGeom prst="rect">
          <a:avLst/>
        </a:prstGeom>
        <a:solidFill>
          <a:schemeClr val="bg1">
            <a:lumMod val="8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lvl="0" algn="l" defTabSz="755650">
            <a:lnSpc>
              <a:spcPct val="90000"/>
            </a:lnSpc>
            <a:spcBef>
              <a:spcPct val="0"/>
            </a:spcBef>
            <a:spcAft>
              <a:spcPct val="35000"/>
            </a:spcAft>
          </a:pPr>
          <a:r>
            <a:rPr lang="en-US" sz="1700" b="1" i="1" u="sng" kern="1200"/>
            <a:t>Expenditure budget is limited</a:t>
          </a:r>
          <a:r>
            <a:rPr lang="en-US" sz="1700" kern="1200"/>
            <a:t> by state-set revenue formulas, voter-approved levies, and fund balance</a:t>
          </a:r>
        </a:p>
      </dsp:txBody>
      <dsp:txXfrm>
        <a:off x="5146089" y="1618613"/>
        <a:ext cx="2337792" cy="1963745"/>
      </dsp:txXfrm>
    </dsp:sp>
    <dsp:sp modelId="{4B05CA95-AC44-44B9-AC59-4731DF86D6C2}">
      <dsp:nvSpPr>
        <dsp:cNvPr id="0" name=""/>
        <dsp:cNvSpPr/>
      </dsp:nvSpPr>
      <dsp:spPr>
        <a:xfrm>
          <a:off x="5824049" y="702198"/>
          <a:ext cx="981872" cy="981872"/>
        </a:xfrm>
        <a:prstGeom prst="ellipse">
          <a:avLst/>
        </a:prstGeom>
        <a:solidFill>
          <a:srgbClr val="7E0000"/>
        </a:solidFill>
        <a:ln w="15875"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lvl="0" algn="ctr" defTabSz="2089150">
            <a:lnSpc>
              <a:spcPct val="90000"/>
            </a:lnSpc>
            <a:spcBef>
              <a:spcPct val="0"/>
            </a:spcBef>
            <a:spcAft>
              <a:spcPct val="35000"/>
            </a:spcAft>
          </a:pPr>
          <a:r>
            <a:rPr lang="en-US" sz="4700" kern="1200"/>
            <a:t>3</a:t>
          </a:r>
        </a:p>
      </dsp:txBody>
      <dsp:txXfrm>
        <a:off x="5967841" y="845990"/>
        <a:ext cx="694288" cy="694288"/>
      </dsp:txXfrm>
    </dsp:sp>
    <dsp:sp modelId="{0E59EE25-7F5B-4E52-88B9-C20D62977723}">
      <dsp:nvSpPr>
        <dsp:cNvPr id="0" name=""/>
        <dsp:cNvSpPr/>
      </dsp:nvSpPr>
      <dsp:spPr>
        <a:xfrm>
          <a:off x="5146089" y="3647745"/>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1EF65-7AE4-4ED4-88DE-AE8326415DE0}">
      <dsp:nvSpPr>
        <dsp:cNvPr id="0" name=""/>
        <dsp:cNvSpPr/>
      </dsp:nvSpPr>
      <dsp:spPr>
        <a:xfrm>
          <a:off x="7717661" y="374907"/>
          <a:ext cx="2337792" cy="3272909"/>
        </a:xfrm>
        <a:prstGeom prst="rect">
          <a:avLst/>
        </a:prstGeom>
        <a:solidFill>
          <a:schemeClr val="bg1">
            <a:lumMod val="8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lvl="0" algn="l" defTabSz="755650">
            <a:lnSpc>
              <a:spcPct val="90000"/>
            </a:lnSpc>
            <a:spcBef>
              <a:spcPct val="0"/>
            </a:spcBef>
            <a:spcAft>
              <a:spcPct val="35000"/>
            </a:spcAft>
          </a:pPr>
          <a:r>
            <a:rPr lang="en-US" sz="1700" kern="1200"/>
            <a:t>An increase in school taxes does not always correlate to an equal increase in budget</a:t>
          </a:r>
        </a:p>
      </dsp:txBody>
      <dsp:txXfrm>
        <a:off x="7717661" y="1618613"/>
        <a:ext cx="2337792" cy="1963745"/>
      </dsp:txXfrm>
    </dsp:sp>
    <dsp:sp modelId="{7F9F1483-E039-4457-8379-1D46AFFA055D}">
      <dsp:nvSpPr>
        <dsp:cNvPr id="0" name=""/>
        <dsp:cNvSpPr/>
      </dsp:nvSpPr>
      <dsp:spPr>
        <a:xfrm>
          <a:off x="8395620" y="702198"/>
          <a:ext cx="981872" cy="981872"/>
        </a:xfrm>
        <a:prstGeom prst="ellipse">
          <a:avLst/>
        </a:prstGeom>
        <a:solidFill>
          <a:srgbClr val="7E0000"/>
        </a:solidFill>
        <a:ln w="15875"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lvl="0" algn="ctr" defTabSz="2089150">
            <a:lnSpc>
              <a:spcPct val="90000"/>
            </a:lnSpc>
            <a:spcBef>
              <a:spcPct val="0"/>
            </a:spcBef>
            <a:spcAft>
              <a:spcPct val="35000"/>
            </a:spcAft>
          </a:pPr>
          <a:r>
            <a:rPr lang="en-US" sz="4700" kern="1200"/>
            <a:t>4</a:t>
          </a:r>
        </a:p>
      </dsp:txBody>
      <dsp:txXfrm>
        <a:off x="8539412" y="845990"/>
        <a:ext cx="694288" cy="694288"/>
      </dsp:txXfrm>
    </dsp:sp>
    <dsp:sp modelId="{F10484B0-4481-45BE-B118-0F65F116C76B}">
      <dsp:nvSpPr>
        <dsp:cNvPr id="0" name=""/>
        <dsp:cNvSpPr/>
      </dsp:nvSpPr>
      <dsp:spPr>
        <a:xfrm>
          <a:off x="7717661" y="3647745"/>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3EB74-8339-43D5-8C04-DFE56B9D77AF}">
      <dsp:nvSpPr>
        <dsp:cNvPr id="0" name=""/>
        <dsp:cNvSpPr/>
      </dsp:nvSpPr>
      <dsp:spPr>
        <a:xfrm>
          <a:off x="4911" y="997940"/>
          <a:ext cx="1522511" cy="202684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September 8: MDE prepared and distributed first draft of levy limit report setting maximum authorized levy</a:t>
          </a:r>
        </a:p>
      </dsp:txBody>
      <dsp:txXfrm>
        <a:off x="49504" y="1042533"/>
        <a:ext cx="1433325" cy="1937657"/>
      </dsp:txXfrm>
    </dsp:sp>
    <dsp:sp modelId="{EB0AFB1B-EBEF-49AB-AD65-36D70D07341D}">
      <dsp:nvSpPr>
        <dsp:cNvPr id="0" name=""/>
        <dsp:cNvSpPr/>
      </dsp:nvSpPr>
      <dsp:spPr>
        <a:xfrm>
          <a:off x="1679674" y="1822571"/>
          <a:ext cx="322772" cy="377582"/>
        </a:xfrm>
        <a:prstGeom prst="rightArrow">
          <a:avLst>
            <a:gd name="adj1" fmla="val 60000"/>
            <a:gd name="adj2" fmla="val 50000"/>
          </a:avLst>
        </a:prstGeom>
        <a:solidFill>
          <a:schemeClr val="tx1"/>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679674" y="1898087"/>
        <a:ext cx="225940" cy="226550"/>
      </dsp:txXfrm>
    </dsp:sp>
    <dsp:sp modelId="{40DED539-322E-494E-922A-39D3627D7E46}">
      <dsp:nvSpPr>
        <dsp:cNvPr id="0" name=""/>
        <dsp:cNvSpPr/>
      </dsp:nvSpPr>
      <dsp:spPr>
        <a:xfrm>
          <a:off x="2136427" y="997940"/>
          <a:ext cx="1522511" cy="202684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September 20: School Board approved proposed levy amounts</a:t>
          </a:r>
        </a:p>
      </dsp:txBody>
      <dsp:txXfrm>
        <a:off x="2181020" y="1042533"/>
        <a:ext cx="1433325" cy="1937657"/>
      </dsp:txXfrm>
    </dsp:sp>
    <dsp:sp modelId="{D025DB94-8FD2-450F-903C-6F9809989290}">
      <dsp:nvSpPr>
        <dsp:cNvPr id="0" name=""/>
        <dsp:cNvSpPr/>
      </dsp:nvSpPr>
      <dsp:spPr>
        <a:xfrm>
          <a:off x="3811190" y="1822571"/>
          <a:ext cx="322772" cy="377582"/>
        </a:xfrm>
        <a:prstGeom prst="rightArrow">
          <a:avLst>
            <a:gd name="adj1" fmla="val 60000"/>
            <a:gd name="adj2" fmla="val 50000"/>
          </a:avLst>
        </a:prstGeom>
        <a:solidFill>
          <a:prstClr val="black"/>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prstClr val="white"/>
            </a:solidFill>
            <a:latin typeface="Calibri" panose="020F0502020204030204"/>
            <a:ea typeface="+mn-ea"/>
            <a:cs typeface="+mn-cs"/>
          </a:endParaRPr>
        </a:p>
      </dsp:txBody>
      <dsp:txXfrm>
        <a:off x="3811190" y="1898087"/>
        <a:ext cx="225940" cy="226550"/>
      </dsp:txXfrm>
    </dsp:sp>
    <dsp:sp modelId="{7ED90B12-6146-4C82-B89B-9ABFC212A4EB}">
      <dsp:nvSpPr>
        <dsp:cNvPr id="0" name=""/>
        <dsp:cNvSpPr/>
      </dsp:nvSpPr>
      <dsp:spPr>
        <a:xfrm>
          <a:off x="4267944" y="997940"/>
          <a:ext cx="1522511" cy="202684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Mid-November: County mailed “Proposed Property Tax Statements” to all property owners </a:t>
          </a:r>
        </a:p>
      </dsp:txBody>
      <dsp:txXfrm>
        <a:off x="4312537" y="1042533"/>
        <a:ext cx="1433325" cy="1937657"/>
      </dsp:txXfrm>
    </dsp:sp>
    <dsp:sp modelId="{0D2E50B0-6D88-4923-9282-6E3FD2744362}">
      <dsp:nvSpPr>
        <dsp:cNvPr id="0" name=""/>
        <dsp:cNvSpPr/>
      </dsp:nvSpPr>
      <dsp:spPr>
        <a:xfrm>
          <a:off x="5942707" y="1822571"/>
          <a:ext cx="322772" cy="377582"/>
        </a:xfrm>
        <a:prstGeom prst="rightArrow">
          <a:avLst>
            <a:gd name="adj1" fmla="val 60000"/>
            <a:gd name="adj2" fmla="val 50000"/>
          </a:avLst>
        </a:prstGeom>
        <a:solidFill>
          <a:prstClr val="black"/>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prstClr val="white"/>
            </a:solidFill>
            <a:latin typeface="Calibri" panose="020F0502020204030204"/>
            <a:ea typeface="+mn-ea"/>
            <a:cs typeface="+mn-cs"/>
          </a:endParaRPr>
        </a:p>
      </dsp:txBody>
      <dsp:txXfrm>
        <a:off x="5942707" y="1898087"/>
        <a:ext cx="225940" cy="226550"/>
      </dsp:txXfrm>
    </dsp:sp>
    <dsp:sp modelId="{CCDBDAFE-6E4A-4D4D-BF80-3DDFF6DC45B2}">
      <dsp:nvSpPr>
        <dsp:cNvPr id="0" name=""/>
        <dsp:cNvSpPr/>
      </dsp:nvSpPr>
      <dsp:spPr>
        <a:xfrm>
          <a:off x="6399460" y="997940"/>
          <a:ext cx="1522511" cy="202684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December 6: Public hearing on proposed levy at regular meeting </a:t>
          </a:r>
        </a:p>
      </dsp:txBody>
      <dsp:txXfrm>
        <a:off x="6444053" y="1042533"/>
        <a:ext cx="1433325" cy="1937657"/>
      </dsp:txXfrm>
    </dsp:sp>
    <dsp:sp modelId="{177EC362-F2F6-465D-8AB3-E245282A217A}">
      <dsp:nvSpPr>
        <dsp:cNvPr id="0" name=""/>
        <dsp:cNvSpPr/>
      </dsp:nvSpPr>
      <dsp:spPr>
        <a:xfrm>
          <a:off x="8074223" y="1822571"/>
          <a:ext cx="322772" cy="377582"/>
        </a:xfrm>
        <a:prstGeom prst="rightArrow">
          <a:avLst>
            <a:gd name="adj1" fmla="val 60000"/>
            <a:gd name="adj2" fmla="val 50000"/>
          </a:avLst>
        </a:prstGeom>
        <a:solidFill>
          <a:prstClr val="black"/>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prstClr val="white"/>
            </a:solidFill>
            <a:latin typeface="Calibri" panose="020F0502020204030204"/>
            <a:ea typeface="+mn-ea"/>
            <a:cs typeface="+mn-cs"/>
          </a:endParaRPr>
        </a:p>
      </dsp:txBody>
      <dsp:txXfrm>
        <a:off x="8074223" y="1898087"/>
        <a:ext cx="225940" cy="226550"/>
      </dsp:txXfrm>
    </dsp:sp>
    <dsp:sp modelId="{A3911055-8D72-41DF-91F7-52DA379B62B7}">
      <dsp:nvSpPr>
        <dsp:cNvPr id="0" name=""/>
        <dsp:cNvSpPr/>
      </dsp:nvSpPr>
      <dsp:spPr>
        <a:xfrm>
          <a:off x="8530976" y="997940"/>
          <a:ext cx="1522511" cy="202684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Following hearing, School Board will certify final levy amounts</a:t>
          </a:r>
        </a:p>
      </dsp:txBody>
      <dsp:txXfrm>
        <a:off x="8575569" y="1042533"/>
        <a:ext cx="1433325" cy="1937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A718-A459-4B13-B57E-F147A53210E8}">
      <dsp:nvSpPr>
        <dsp:cNvPr id="0" name=""/>
        <dsp:cNvSpPr/>
      </dsp:nvSpPr>
      <dsp:spPr>
        <a:xfrm rot="5400000">
          <a:off x="5230621" y="-1207325"/>
          <a:ext cx="3218180" cy="6437376"/>
        </a:xfrm>
        <a:prstGeom prst="round2SameRect">
          <a:avLst/>
        </a:prstGeom>
        <a:solidFill>
          <a:schemeClr val="bg1">
            <a:lumMod val="85000"/>
            <a:alpha val="90000"/>
          </a:schemeClr>
        </a:solid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Changes in value of individual property</a:t>
          </a:r>
        </a:p>
        <a:p>
          <a:pPr marL="228600" lvl="1" indent="-228600" algn="l" defTabSz="1066800">
            <a:lnSpc>
              <a:spcPct val="90000"/>
            </a:lnSpc>
            <a:spcBef>
              <a:spcPct val="0"/>
            </a:spcBef>
            <a:spcAft>
              <a:spcPct val="15000"/>
            </a:spcAft>
            <a:buChar char="••"/>
          </a:pPr>
          <a:r>
            <a:rPr lang="en-US" sz="2400" kern="1200" dirty="0"/>
            <a:t>Changes in total value of all property in District</a:t>
          </a:r>
        </a:p>
        <a:p>
          <a:pPr marL="228600" lvl="1" indent="-228600" algn="l" defTabSz="1066800">
            <a:lnSpc>
              <a:spcPct val="90000"/>
            </a:lnSpc>
            <a:spcBef>
              <a:spcPct val="0"/>
            </a:spcBef>
            <a:spcAft>
              <a:spcPct val="15000"/>
            </a:spcAft>
            <a:buChar char="••"/>
          </a:pPr>
          <a:r>
            <a:rPr lang="en-US" sz="2400" kern="1200" dirty="0"/>
            <a:t>Increases or decreases in levy amounts caused by changes in state funding formulas, local needs and costs, voter-approved referendums, and other factors</a:t>
          </a:r>
        </a:p>
      </dsp:txBody>
      <dsp:txXfrm rot="-5400000">
        <a:off x="3621024" y="559371"/>
        <a:ext cx="6280277" cy="2903982"/>
      </dsp:txXfrm>
    </dsp:sp>
    <dsp:sp modelId="{20106A7C-56F6-486A-89BE-8AD37C4C4378}">
      <dsp:nvSpPr>
        <dsp:cNvPr id="0" name=""/>
        <dsp:cNvSpPr/>
      </dsp:nvSpPr>
      <dsp:spPr>
        <a:xfrm>
          <a:off x="0" y="0"/>
          <a:ext cx="3621024" cy="4022725"/>
        </a:xfrm>
        <a:prstGeom prst="roundRect">
          <a:avLst/>
        </a:prstGeom>
        <a:solidFill>
          <a:schemeClr val="accent3"/>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t>Many factors can cause tax bill for an individual property to increase or decrease from year to year</a:t>
          </a:r>
        </a:p>
      </dsp:txBody>
      <dsp:txXfrm>
        <a:off x="176764" y="176764"/>
        <a:ext cx="3267496" cy="3669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488D5-3376-41ED-BF00-3408A3F08EC1}">
      <dsp:nvSpPr>
        <dsp:cNvPr id="0" name=""/>
        <dsp:cNvSpPr/>
      </dsp:nvSpPr>
      <dsp:spPr>
        <a:xfrm>
          <a:off x="78581" y="173"/>
          <a:ext cx="3094136" cy="185648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Available each year to owners of homestead properties with a gross tax increase of at least 12% and $100 over prior year</a:t>
          </a:r>
        </a:p>
      </dsp:txBody>
      <dsp:txXfrm>
        <a:off x="78581" y="173"/>
        <a:ext cx="3094136" cy="1856482"/>
      </dsp:txXfrm>
    </dsp:sp>
    <dsp:sp modelId="{A221E09D-E185-46D5-ABF8-FF4B3D1C0D47}">
      <dsp:nvSpPr>
        <dsp:cNvPr id="0" name=""/>
        <dsp:cNvSpPr/>
      </dsp:nvSpPr>
      <dsp:spPr>
        <a:xfrm>
          <a:off x="3482131" y="173"/>
          <a:ext cx="3094136" cy="185648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Helpful in first year after referendum</a:t>
          </a:r>
        </a:p>
      </dsp:txBody>
      <dsp:txXfrm>
        <a:off x="3482131" y="173"/>
        <a:ext cx="3094136" cy="1856482"/>
      </dsp:txXfrm>
    </dsp:sp>
    <dsp:sp modelId="{736242FC-FC02-4A2F-A124-5952707278CE}">
      <dsp:nvSpPr>
        <dsp:cNvPr id="0" name=""/>
        <dsp:cNvSpPr/>
      </dsp:nvSpPr>
      <dsp:spPr>
        <a:xfrm>
          <a:off x="6885682" y="173"/>
          <a:ext cx="3094136" cy="185648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Refund is 60% of amount by which tax increase exceeds greater of 12% or $100, up to a maximum of $1,000</a:t>
          </a:r>
        </a:p>
      </dsp:txBody>
      <dsp:txXfrm>
        <a:off x="6885682" y="173"/>
        <a:ext cx="3094136" cy="1856482"/>
      </dsp:txXfrm>
    </dsp:sp>
    <dsp:sp modelId="{1FC3BD82-2C19-4D36-87C1-9050C815DCC4}">
      <dsp:nvSpPr>
        <dsp:cNvPr id="0" name=""/>
        <dsp:cNvSpPr/>
      </dsp:nvSpPr>
      <dsp:spPr>
        <a:xfrm>
          <a:off x="1780356" y="2166069"/>
          <a:ext cx="3094136" cy="185648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No income limits</a:t>
          </a:r>
        </a:p>
      </dsp:txBody>
      <dsp:txXfrm>
        <a:off x="1780356" y="2166069"/>
        <a:ext cx="3094136" cy="1856482"/>
      </dsp:txXfrm>
    </dsp:sp>
    <dsp:sp modelId="{093C516B-04B4-4FD3-A3DF-15C17DC55DCF}">
      <dsp:nvSpPr>
        <dsp:cNvPr id="0" name=""/>
        <dsp:cNvSpPr/>
      </dsp:nvSpPr>
      <dsp:spPr>
        <a:xfrm>
          <a:off x="5183906" y="2166069"/>
          <a:ext cx="3094136" cy="185648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Complete state tax form   M-1PR (www.revenue.state.mn.us)</a:t>
          </a:r>
        </a:p>
      </dsp:txBody>
      <dsp:txXfrm>
        <a:off x="5183906" y="2166069"/>
        <a:ext cx="3094136" cy="1856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BED25-4669-4B82-AA1A-1196C57F7E75}">
      <dsp:nvSpPr>
        <dsp:cNvPr id="0" name=""/>
        <dsp:cNvSpPr/>
      </dsp:nvSpPr>
      <dsp:spPr>
        <a:xfrm>
          <a:off x="1227" y="0"/>
          <a:ext cx="4788544" cy="4022725"/>
        </a:xfrm>
        <a:prstGeom prst="rect">
          <a:avLst/>
        </a:prstGeom>
        <a:solidFill>
          <a:schemeClr val="bg1">
            <a:lumMod val="85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3334" tIns="330200" rIns="373334" bIns="330200" numCol="1" spcCol="1270" anchor="t" anchorCtr="0">
          <a:noAutofit/>
        </a:bodyPr>
        <a:lstStyle/>
        <a:p>
          <a:pPr lvl="0" algn="l" defTabSz="1155700">
            <a:lnSpc>
              <a:spcPct val="90000"/>
            </a:lnSpc>
            <a:spcBef>
              <a:spcPct val="0"/>
            </a:spcBef>
            <a:spcAft>
              <a:spcPct val="35000"/>
            </a:spcAft>
          </a:pPr>
          <a:r>
            <a:rPr lang="en-US" sz="2600" kern="1200"/>
            <a:t>Board will accept public comments on proposed levy</a:t>
          </a:r>
        </a:p>
      </dsp:txBody>
      <dsp:txXfrm>
        <a:off x="1227" y="1528635"/>
        <a:ext cx="4788544" cy="2413635"/>
      </dsp:txXfrm>
    </dsp:sp>
    <dsp:sp modelId="{740FCEA7-81D5-4E74-980E-59DCE7132A03}">
      <dsp:nvSpPr>
        <dsp:cNvPr id="0" name=""/>
        <dsp:cNvSpPr/>
      </dsp:nvSpPr>
      <dsp:spPr>
        <a:xfrm>
          <a:off x="1792091" y="402272"/>
          <a:ext cx="1206817" cy="1206817"/>
        </a:xfrm>
        <a:prstGeom prst="ellipse">
          <a:avLst/>
        </a:prstGeom>
        <a:solidFill>
          <a:srgbClr val="7E0000"/>
        </a:solidFill>
        <a:ln w="15875"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968825" y="579006"/>
        <a:ext cx="853349" cy="853349"/>
      </dsp:txXfrm>
    </dsp:sp>
    <dsp:sp modelId="{6D333872-505C-4BB5-B532-F360C0A0210C}">
      <dsp:nvSpPr>
        <dsp:cNvPr id="0" name=""/>
        <dsp:cNvSpPr/>
      </dsp:nvSpPr>
      <dsp:spPr>
        <a:xfrm>
          <a:off x="1227" y="4022653"/>
          <a:ext cx="4788544"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56857-1FBA-4EA3-BE0F-D9824D553889}">
      <dsp:nvSpPr>
        <dsp:cNvPr id="0" name=""/>
        <dsp:cNvSpPr/>
      </dsp:nvSpPr>
      <dsp:spPr>
        <a:xfrm>
          <a:off x="5268627" y="0"/>
          <a:ext cx="4788544" cy="4022725"/>
        </a:xfrm>
        <a:prstGeom prst="rect">
          <a:avLst/>
        </a:prstGeom>
        <a:solidFill>
          <a:schemeClr val="bg1">
            <a:lumMod val="85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3334" tIns="330200" rIns="373334" bIns="330200" numCol="1" spcCol="1270" anchor="t" anchorCtr="0">
          <a:noAutofit/>
        </a:bodyPr>
        <a:lstStyle/>
        <a:p>
          <a:pPr lvl="0" algn="l" defTabSz="1155700">
            <a:lnSpc>
              <a:spcPct val="90000"/>
            </a:lnSpc>
            <a:spcBef>
              <a:spcPct val="0"/>
            </a:spcBef>
            <a:spcAft>
              <a:spcPct val="35000"/>
            </a:spcAft>
          </a:pPr>
          <a:r>
            <a:rPr lang="en-US" sz="2600" kern="1200" dirty="0"/>
            <a:t>Board will certify 2022 property tax levy</a:t>
          </a:r>
        </a:p>
      </dsp:txBody>
      <dsp:txXfrm>
        <a:off x="5268627" y="1528635"/>
        <a:ext cx="4788544" cy="2413635"/>
      </dsp:txXfrm>
    </dsp:sp>
    <dsp:sp modelId="{ADAED95E-F7F2-4BFC-9A37-18BDF325CCB5}">
      <dsp:nvSpPr>
        <dsp:cNvPr id="0" name=""/>
        <dsp:cNvSpPr/>
      </dsp:nvSpPr>
      <dsp:spPr>
        <a:xfrm>
          <a:off x="7059490" y="402272"/>
          <a:ext cx="1206817" cy="1206817"/>
        </a:xfrm>
        <a:prstGeom prst="ellipse">
          <a:avLst/>
        </a:prstGeom>
        <a:solidFill>
          <a:srgbClr val="7E0000"/>
        </a:solidFill>
        <a:ln w="15875"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lvl="0" algn="ctr" defTabSz="2133600">
            <a:lnSpc>
              <a:spcPct val="90000"/>
            </a:lnSpc>
            <a:spcBef>
              <a:spcPct val="0"/>
            </a:spcBef>
            <a:spcAft>
              <a:spcPct val="35000"/>
            </a:spcAft>
          </a:pPr>
          <a:r>
            <a:rPr lang="en-US" sz="4800" kern="1200" dirty="0"/>
            <a:t>2</a:t>
          </a:r>
        </a:p>
      </dsp:txBody>
      <dsp:txXfrm>
        <a:off x="7236224" y="579006"/>
        <a:ext cx="853349" cy="853349"/>
      </dsp:txXfrm>
    </dsp:sp>
    <dsp:sp modelId="{BA508836-DBCF-4759-A8E2-9100F07F1CAF}">
      <dsp:nvSpPr>
        <dsp:cNvPr id="0" name=""/>
        <dsp:cNvSpPr/>
      </dsp:nvSpPr>
      <dsp:spPr>
        <a:xfrm>
          <a:off x="5268627" y="4022653"/>
          <a:ext cx="4788544"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AA3FB-2FBD-4338-8270-2B2F88CC5298}"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D044F-60BF-4BAC-917C-CAF8522C09DA}" type="slidenum">
              <a:rPr lang="en-US" smtClean="0"/>
              <a:t>‹#›</a:t>
            </a:fld>
            <a:endParaRPr lang="en-US"/>
          </a:p>
        </p:txBody>
      </p:sp>
    </p:spTree>
    <p:extLst>
      <p:ext uri="{BB962C8B-B14F-4D97-AF65-F5344CB8AC3E}">
        <p14:creationId xmlns:p14="http://schemas.microsoft.com/office/powerpoint/2010/main" val="244830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can occur on the 25</a:t>
            </a:r>
            <a:r>
              <a:rPr lang="en-US" baseline="30000" dirty="0"/>
              <a:t>th</a:t>
            </a:r>
            <a:r>
              <a:rPr lang="en-US" dirty="0"/>
              <a:t>!</a:t>
            </a:r>
          </a:p>
        </p:txBody>
      </p:sp>
      <p:sp>
        <p:nvSpPr>
          <p:cNvPr id="4" name="Slide Number Placeholder 3"/>
          <p:cNvSpPr>
            <a:spLocks noGrp="1"/>
          </p:cNvSpPr>
          <p:nvPr>
            <p:ph type="sldNum" sz="quarter" idx="5"/>
          </p:nvPr>
        </p:nvSpPr>
        <p:spPr/>
        <p:txBody>
          <a:bodyPr/>
          <a:lstStyle/>
          <a:p>
            <a:fld id="{600D044F-60BF-4BAC-917C-CAF8522C09DA}" type="slidenum">
              <a:rPr lang="en-US" smtClean="0"/>
              <a:t>2</a:t>
            </a:fld>
            <a:endParaRPr lang="en-US"/>
          </a:p>
        </p:txBody>
      </p:sp>
    </p:spTree>
    <p:extLst>
      <p:ext uri="{BB962C8B-B14F-4D97-AF65-F5344CB8AC3E}">
        <p14:creationId xmlns:p14="http://schemas.microsoft.com/office/powerpoint/2010/main" val="169682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for out-state districts</a:t>
            </a:r>
          </a:p>
        </p:txBody>
      </p:sp>
      <p:sp>
        <p:nvSpPr>
          <p:cNvPr id="4" name="Slide Number Placeholder 3"/>
          <p:cNvSpPr>
            <a:spLocks noGrp="1"/>
          </p:cNvSpPr>
          <p:nvPr>
            <p:ph type="sldNum" sz="quarter" idx="10"/>
          </p:nvPr>
        </p:nvSpPr>
        <p:spPr/>
        <p:txBody>
          <a:bodyPr/>
          <a:lstStyle/>
          <a:p>
            <a:fld id="{600D044F-60BF-4BAC-917C-CAF8522C09DA}" type="slidenum">
              <a:rPr lang="en-US" smtClean="0"/>
              <a:t>32</a:t>
            </a:fld>
            <a:endParaRPr lang="en-US"/>
          </a:p>
        </p:txBody>
      </p:sp>
    </p:spTree>
    <p:extLst>
      <p:ext uri="{BB962C8B-B14F-4D97-AF65-F5344CB8AC3E}">
        <p14:creationId xmlns:p14="http://schemas.microsoft.com/office/powerpoint/2010/main" val="182426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General Education Formula Lags Inflation</a:t>
            </a:r>
          </a:p>
        </p:txBody>
      </p:sp>
      <p:sp>
        <p:nvSpPr>
          <p:cNvPr id="4" name="Slide Number Placeholder 3"/>
          <p:cNvSpPr>
            <a:spLocks noGrp="1"/>
          </p:cNvSpPr>
          <p:nvPr>
            <p:ph type="sldNum" sz="quarter" idx="5"/>
          </p:nvPr>
        </p:nvSpPr>
        <p:spPr/>
        <p:txBody>
          <a:bodyPr/>
          <a:lstStyle/>
          <a:p>
            <a:fld id="{600D044F-60BF-4BAC-917C-CAF8522C09DA}" type="slidenum">
              <a:rPr lang="en-US" smtClean="0"/>
              <a:t>7</a:t>
            </a:fld>
            <a:endParaRPr lang="en-US"/>
          </a:p>
        </p:txBody>
      </p:sp>
    </p:spTree>
    <p:extLst>
      <p:ext uri="{BB962C8B-B14F-4D97-AF65-F5344CB8AC3E}">
        <p14:creationId xmlns:p14="http://schemas.microsoft.com/office/powerpoint/2010/main" val="197088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12</a:t>
            </a:fld>
            <a:endParaRPr lang="en-US"/>
          </a:p>
        </p:txBody>
      </p:sp>
    </p:spTree>
    <p:extLst>
      <p:ext uri="{BB962C8B-B14F-4D97-AF65-F5344CB8AC3E}">
        <p14:creationId xmlns:p14="http://schemas.microsoft.com/office/powerpoint/2010/main" val="254785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19</a:t>
            </a:fld>
            <a:endParaRPr lang="en-US"/>
          </a:p>
        </p:txBody>
      </p:sp>
    </p:spTree>
    <p:extLst>
      <p:ext uri="{BB962C8B-B14F-4D97-AF65-F5344CB8AC3E}">
        <p14:creationId xmlns:p14="http://schemas.microsoft.com/office/powerpoint/2010/main" val="47695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25</a:t>
            </a:fld>
            <a:endParaRPr lang="en-US"/>
          </a:p>
        </p:txBody>
      </p:sp>
    </p:spTree>
    <p:extLst>
      <p:ext uri="{BB962C8B-B14F-4D97-AF65-F5344CB8AC3E}">
        <p14:creationId xmlns:p14="http://schemas.microsoft.com/office/powerpoint/2010/main" val="186663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26</a:t>
            </a:fld>
            <a:endParaRPr lang="en-US"/>
          </a:p>
        </p:txBody>
      </p:sp>
    </p:spTree>
    <p:extLst>
      <p:ext uri="{BB962C8B-B14F-4D97-AF65-F5344CB8AC3E}">
        <p14:creationId xmlns:p14="http://schemas.microsoft.com/office/powerpoint/2010/main" val="351593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27</a:t>
            </a:fld>
            <a:endParaRPr lang="en-US"/>
          </a:p>
        </p:txBody>
      </p:sp>
    </p:spTree>
    <p:extLst>
      <p:ext uri="{BB962C8B-B14F-4D97-AF65-F5344CB8AC3E}">
        <p14:creationId xmlns:p14="http://schemas.microsoft.com/office/powerpoint/2010/main" val="392990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28</a:t>
            </a:fld>
            <a:endParaRPr lang="en-US"/>
          </a:p>
        </p:txBody>
      </p:sp>
    </p:spTree>
    <p:extLst>
      <p:ext uri="{BB962C8B-B14F-4D97-AF65-F5344CB8AC3E}">
        <p14:creationId xmlns:p14="http://schemas.microsoft.com/office/powerpoint/2010/main" val="154361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29</a:t>
            </a:fld>
            <a:endParaRPr lang="en-US"/>
          </a:p>
        </p:txBody>
      </p:sp>
    </p:spTree>
    <p:extLst>
      <p:ext uri="{BB962C8B-B14F-4D97-AF65-F5344CB8AC3E}">
        <p14:creationId xmlns:p14="http://schemas.microsoft.com/office/powerpoint/2010/main" val="258586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D59A5-B004-4956-AA7B-14C92361874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EFD8-A8B3-4FF4-81DD-3D83BE748E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22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D59A5-B004-4956-AA7B-14C92361874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191803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D59A5-B004-4956-AA7B-14C92361874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322940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B004FA-07D6-4454-A783-A6DDA9A8D888}"/>
              </a:ext>
            </a:extLst>
          </p:cNvPr>
          <p:cNvSpPr>
            <a:spLocks noGrp="1"/>
          </p:cNvSpPr>
          <p:nvPr>
            <p:ph type="dt" sz="half" idx="10"/>
          </p:nvPr>
        </p:nvSpPr>
        <p:spPr/>
        <p:txBody>
          <a:bodyPr/>
          <a:lstStyle/>
          <a:p>
            <a:pPr>
              <a:defRPr/>
            </a:pPr>
            <a:fld id="{A744E3FE-FAFE-4DB5-8667-6DAC0B2E1E78}" type="datetime1">
              <a:rPr lang="en-US" altLang="en-US" smtClean="0"/>
              <a:pPr>
                <a:defRPr/>
              </a:pPr>
              <a:t>12/6/2021</a:t>
            </a:fld>
            <a:endParaRPr lang="en-US" altLang="en-US" dirty="0"/>
          </a:p>
        </p:txBody>
      </p:sp>
      <p:sp>
        <p:nvSpPr>
          <p:cNvPr id="4" name="Slide Number Placeholder 3">
            <a:extLst>
              <a:ext uri="{FF2B5EF4-FFF2-40B4-BE49-F238E27FC236}">
                <a16:creationId xmlns:a16="http://schemas.microsoft.com/office/drawing/2014/main" id="{2F6E6AC6-7093-4A6C-B1E6-0CCAA091875A}"/>
              </a:ext>
            </a:extLst>
          </p:cNvPr>
          <p:cNvSpPr>
            <a:spLocks noGrp="1"/>
          </p:cNvSpPr>
          <p:nvPr>
            <p:ph type="sldNum" sz="quarter" idx="11"/>
          </p:nvPr>
        </p:nvSpPr>
        <p:spPr/>
        <p:txBody>
          <a:bodyPr/>
          <a:lstStyle/>
          <a:p>
            <a:pPr>
              <a:defRPr/>
            </a:pPr>
            <a:fld id="{78A5E9C7-D018-410F-A1E2-6130783B4C2F}" type="slidenum">
              <a:rPr lang="en-US" altLang="en-US" smtClean="0"/>
              <a:pPr>
                <a:defRPr/>
              </a:pPr>
              <a:t>‹#›</a:t>
            </a:fld>
            <a:endParaRPr lang="en-US" altLang="en-US" dirty="0"/>
          </a:p>
        </p:txBody>
      </p:sp>
    </p:spTree>
    <p:extLst>
      <p:ext uri="{BB962C8B-B14F-4D97-AF65-F5344CB8AC3E}">
        <p14:creationId xmlns:p14="http://schemas.microsoft.com/office/powerpoint/2010/main" val="416930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D59A5-B004-4956-AA7B-14C92361874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332242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accent6"/>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6D59A5-B004-4956-AA7B-14C92361874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EFD8-A8B3-4FF4-81DD-3D83BE748E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66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56D59A5-B004-4956-AA7B-14C92361874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328147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56D59A5-B004-4956-AA7B-14C92361874F}"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377286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D59A5-B004-4956-AA7B-14C92361874F}"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15394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6D59A5-B004-4956-AA7B-14C92361874F}" type="datetimeFigureOut">
              <a:rPr lang="en-US" smtClean="0"/>
              <a:t>12/6/2021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363892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48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6D59A5-B004-4956-AA7B-14C92361874F}" type="datetimeFigureOut">
              <a:rPr lang="en-US" smtClean="0"/>
              <a:t>12/6/2021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1DCEFD8-A8B3-4FF4-81DD-3D83BE748E06}" type="slidenum">
              <a:rPr lang="en-US" smtClean="0"/>
              <a:t>‹#›</a:t>
            </a:fld>
            <a:endParaRPr lang="en-US"/>
          </a:p>
        </p:txBody>
      </p:sp>
    </p:spTree>
    <p:extLst>
      <p:ext uri="{BB962C8B-B14F-4D97-AF65-F5344CB8AC3E}">
        <p14:creationId xmlns:p14="http://schemas.microsoft.com/office/powerpoint/2010/main" val="49039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6D59A5-B004-4956-AA7B-14C92361874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CEFD8-A8B3-4FF4-81DD-3D83BE748E06}" type="slidenum">
              <a:rPr lang="en-US" smtClean="0"/>
              <a:t>‹#›</a:t>
            </a:fld>
            <a:endParaRPr lang="en-US"/>
          </a:p>
        </p:txBody>
      </p:sp>
    </p:spTree>
    <p:extLst>
      <p:ext uri="{BB962C8B-B14F-4D97-AF65-F5344CB8AC3E}">
        <p14:creationId xmlns:p14="http://schemas.microsoft.com/office/powerpoint/2010/main" val="271641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6D59A5-B004-4956-AA7B-14C92361874F}" type="datetimeFigureOut">
              <a:rPr lang="en-US" smtClean="0"/>
              <a:t>12/6/2021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DCEFD8-A8B3-4FF4-81DD-3D83BE748E0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47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lnSpc>
          <a:spcPct val="85000"/>
        </a:lnSpc>
        <a:spcBef>
          <a:spcPct val="0"/>
        </a:spcBef>
        <a:buNone/>
        <a:defRPr sz="4800" kern="1200" spc="-50" baseline="0">
          <a:solidFill>
            <a:schemeClr val="accent6"/>
          </a:solidFill>
          <a:latin typeface="+mn-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b="0" u="none" kern="1200">
          <a:solidFill>
            <a:schemeClr val="tx1"/>
          </a:solidFill>
          <a:latin typeface="+mn-lt"/>
          <a:ea typeface="+mn-ea"/>
          <a:cs typeface="Arial" panose="020B0604020202020204" pitchFamily="34" charset="0"/>
        </a:defRPr>
      </a:lvl1pPr>
      <a:lvl2pPr marL="486918" indent="-285750" algn="l" defTabSz="914400" rtl="0" eaLnBrk="1" latinLnBrk="0" hangingPunct="1">
        <a:lnSpc>
          <a:spcPct val="90000"/>
        </a:lnSpc>
        <a:spcBef>
          <a:spcPts val="200"/>
        </a:spcBef>
        <a:spcAft>
          <a:spcPts val="400"/>
        </a:spcAft>
        <a:buClrTx/>
        <a:buFont typeface="Arial" panose="020B0604020202020204"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0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8A9447-DEFF-40A5-8673-B7A365C3F8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0C21F9-FD6D-4457-B130-1A531F242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1949CB-9F4F-4EC2-A460-C132FA49373F}"/>
              </a:ext>
            </a:extLst>
          </p:cNvPr>
          <p:cNvSpPr>
            <a:spLocks noGrp="1"/>
          </p:cNvSpPr>
          <p:nvPr>
            <p:ph type="ctrTitle"/>
          </p:nvPr>
        </p:nvSpPr>
        <p:spPr>
          <a:xfrm>
            <a:off x="8096885" y="640080"/>
            <a:ext cx="3659246" cy="2926080"/>
          </a:xfrm>
        </p:spPr>
        <p:txBody>
          <a:bodyPr>
            <a:normAutofit fontScale="90000"/>
          </a:bodyPr>
          <a:lstStyle/>
          <a:p>
            <a:r>
              <a:rPr lang="en-US" sz="4900" dirty="0">
                <a:solidFill>
                  <a:srgbClr val="FFFFFF"/>
                </a:solidFill>
              </a:rPr>
              <a:t>Richfield Public Schools,</a:t>
            </a:r>
            <a:br>
              <a:rPr lang="en-US" sz="4900" dirty="0">
                <a:solidFill>
                  <a:srgbClr val="FFFFFF"/>
                </a:solidFill>
              </a:rPr>
            </a:br>
            <a:r>
              <a:rPr lang="en-US" sz="4900" dirty="0">
                <a:solidFill>
                  <a:srgbClr val="FFFFFF"/>
                </a:solidFill>
              </a:rPr>
              <a:t>ISD 280</a:t>
            </a:r>
            <a:r>
              <a:rPr lang="en-US" sz="3400" dirty="0">
                <a:solidFill>
                  <a:srgbClr val="FFFFFF"/>
                </a:solidFill>
              </a:rPr>
              <a:t/>
            </a:r>
            <a:br>
              <a:rPr lang="en-US" sz="3400" dirty="0">
                <a:solidFill>
                  <a:srgbClr val="FFFFFF"/>
                </a:solidFill>
              </a:rPr>
            </a:br>
            <a:r>
              <a:rPr lang="en-US" sz="3400" dirty="0">
                <a:solidFill>
                  <a:srgbClr val="FFFFFF"/>
                </a:solidFill>
              </a:rPr>
              <a:t/>
            </a:r>
            <a:br>
              <a:rPr lang="en-US" sz="3400" dirty="0">
                <a:solidFill>
                  <a:srgbClr val="FFFFFF"/>
                </a:solidFill>
              </a:rPr>
            </a:br>
            <a:r>
              <a:rPr lang="en-US" sz="3400" dirty="0">
                <a:solidFill>
                  <a:srgbClr val="FFFFFF"/>
                </a:solidFill>
                <a:latin typeface="+mn-lt"/>
              </a:rPr>
              <a:t>Public Hearing for Taxes Payable in 2022</a:t>
            </a:r>
          </a:p>
        </p:txBody>
      </p:sp>
      <p:sp>
        <p:nvSpPr>
          <p:cNvPr id="3" name="Subtitle 2">
            <a:extLst>
              <a:ext uri="{FF2B5EF4-FFF2-40B4-BE49-F238E27FC236}">
                <a16:creationId xmlns:a16="http://schemas.microsoft.com/office/drawing/2014/main" id="{F972B7C4-ED3A-4CC7-A527-F73DDE839943}"/>
              </a:ext>
            </a:extLst>
          </p:cNvPr>
          <p:cNvSpPr>
            <a:spLocks noGrp="1"/>
          </p:cNvSpPr>
          <p:nvPr>
            <p:ph type="subTitle" idx="1"/>
          </p:nvPr>
        </p:nvSpPr>
        <p:spPr>
          <a:xfrm>
            <a:off x="8096885" y="3788396"/>
            <a:ext cx="3659246" cy="2639835"/>
          </a:xfrm>
        </p:spPr>
        <p:txBody>
          <a:bodyPr>
            <a:normAutofit/>
          </a:bodyPr>
          <a:lstStyle/>
          <a:p>
            <a:pPr algn="ctr"/>
            <a:r>
              <a:rPr lang="en-US" sz="1500" dirty="0">
                <a:solidFill>
                  <a:srgbClr val="FFFFFF"/>
                </a:solidFill>
                <a:latin typeface="+mn-lt"/>
              </a:rPr>
              <a:t>December 6, 2021</a:t>
            </a:r>
          </a:p>
          <a:p>
            <a:pPr algn="ctr"/>
            <a:endParaRPr lang="en-US" sz="1500" dirty="0">
              <a:solidFill>
                <a:srgbClr val="FFFFFF"/>
              </a:solidFill>
              <a:latin typeface="+mn-lt"/>
            </a:endParaRPr>
          </a:p>
          <a:p>
            <a:pPr algn="ctr"/>
            <a:r>
              <a:rPr lang="en-US" sz="1500" dirty="0">
                <a:solidFill>
                  <a:srgbClr val="FFFFFF"/>
                </a:solidFill>
                <a:latin typeface="+mn-lt"/>
              </a:rPr>
              <a:t>Presented By: </a:t>
            </a:r>
          </a:p>
          <a:p>
            <a:pPr algn="ctr"/>
            <a:r>
              <a:rPr lang="en-US" sz="1500" dirty="0">
                <a:solidFill>
                  <a:srgbClr val="FFFFFF"/>
                </a:solidFill>
                <a:latin typeface="+mn-lt"/>
              </a:rPr>
              <a:t>Craig </a:t>
            </a:r>
            <a:r>
              <a:rPr lang="en-US" sz="1500" dirty="0" err="1">
                <a:solidFill>
                  <a:srgbClr val="FFFFFF"/>
                </a:solidFill>
                <a:latin typeface="+mn-lt"/>
              </a:rPr>
              <a:t>holje</a:t>
            </a:r>
            <a:r>
              <a:rPr lang="en-US" sz="1500" dirty="0">
                <a:solidFill>
                  <a:srgbClr val="FFFFFF"/>
                </a:solidFill>
                <a:latin typeface="+mn-lt"/>
              </a:rPr>
              <a:t>,</a:t>
            </a:r>
          </a:p>
          <a:p>
            <a:pPr algn="ctr"/>
            <a:r>
              <a:rPr lang="en-US" sz="1500" dirty="0">
                <a:solidFill>
                  <a:srgbClr val="FFFFFF"/>
                </a:solidFill>
                <a:latin typeface="+mn-lt"/>
              </a:rPr>
              <a:t>Chief human resources &amp; administrative officer</a:t>
            </a:r>
          </a:p>
        </p:txBody>
      </p:sp>
      <p:sp>
        <p:nvSpPr>
          <p:cNvPr id="14" name="Rectangle 13">
            <a:extLst>
              <a:ext uri="{FF2B5EF4-FFF2-40B4-BE49-F238E27FC236}">
                <a16:creationId xmlns:a16="http://schemas.microsoft.com/office/drawing/2014/main" id="{28F6EF4B-2F40-485B-9F36-084731486A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Logo, company name&#10;&#10;Description automatically generated">
            <a:extLst>
              <a:ext uri="{FF2B5EF4-FFF2-40B4-BE49-F238E27FC236}">
                <a16:creationId xmlns:a16="http://schemas.microsoft.com/office/drawing/2014/main" id="{89F41ED1-4A6B-4943-B83C-20C23A418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487" y="1332760"/>
            <a:ext cx="3429000" cy="3429000"/>
          </a:xfrm>
          <a:prstGeom prst="rect">
            <a:avLst/>
          </a:prstGeom>
        </p:spPr>
      </p:pic>
    </p:spTree>
    <p:extLst>
      <p:ext uri="{BB962C8B-B14F-4D97-AF65-F5344CB8AC3E}">
        <p14:creationId xmlns:p14="http://schemas.microsoft.com/office/powerpoint/2010/main" val="59472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79FA-6C0E-4C9E-B3A0-7EF743983B4E}"/>
              </a:ext>
            </a:extLst>
          </p:cNvPr>
          <p:cNvSpPr>
            <a:spLocks noGrp="1"/>
          </p:cNvSpPr>
          <p:nvPr>
            <p:ph type="title"/>
          </p:nvPr>
        </p:nvSpPr>
        <p:spPr/>
        <p:txBody>
          <a:bodyPr/>
          <a:lstStyle/>
          <a:p>
            <a:r>
              <a:rPr lang="en-US" dirty="0"/>
              <a:t>School District Levy Cycle Differs from City/County Levy Cycle</a:t>
            </a:r>
          </a:p>
        </p:txBody>
      </p:sp>
      <p:sp>
        <p:nvSpPr>
          <p:cNvPr id="3" name="Content Placeholder 2">
            <a:extLst>
              <a:ext uri="{FF2B5EF4-FFF2-40B4-BE49-F238E27FC236}">
                <a16:creationId xmlns:a16="http://schemas.microsoft.com/office/drawing/2014/main" id="{564F17AC-DD4E-47AE-A87C-2EE4CDD1DA17}"/>
              </a:ext>
            </a:extLst>
          </p:cNvPr>
          <p:cNvSpPr>
            <a:spLocks noGrp="1"/>
          </p:cNvSpPr>
          <p:nvPr>
            <p:ph sz="half" idx="1"/>
          </p:nvPr>
        </p:nvSpPr>
        <p:spPr/>
        <p:txBody>
          <a:bodyPr/>
          <a:lstStyle/>
          <a:p>
            <a:r>
              <a:rPr lang="en-US" sz="2600" b="1" u="sng" dirty="0"/>
              <a:t>City/County:</a:t>
            </a:r>
          </a:p>
          <a:p>
            <a:pPr lvl="1"/>
            <a:r>
              <a:rPr lang="en-US" dirty="0"/>
              <a:t>Budget Year same as calendar year</a:t>
            </a:r>
          </a:p>
          <a:p>
            <a:pPr lvl="1"/>
            <a:r>
              <a:rPr lang="en-US" dirty="0"/>
              <a:t>2022 taxes provide revenue for 2022 calendar year budget</a:t>
            </a:r>
          </a:p>
          <a:p>
            <a:endParaRPr lang="en-US" dirty="0"/>
          </a:p>
        </p:txBody>
      </p:sp>
      <p:sp>
        <p:nvSpPr>
          <p:cNvPr id="4" name="Content Placeholder 3">
            <a:extLst>
              <a:ext uri="{FF2B5EF4-FFF2-40B4-BE49-F238E27FC236}">
                <a16:creationId xmlns:a16="http://schemas.microsoft.com/office/drawing/2014/main" id="{074992E4-5F5C-4353-BB6C-71504E454E4A}"/>
              </a:ext>
            </a:extLst>
          </p:cNvPr>
          <p:cNvSpPr>
            <a:spLocks noGrp="1"/>
          </p:cNvSpPr>
          <p:nvPr>
            <p:ph sz="half" idx="2"/>
          </p:nvPr>
        </p:nvSpPr>
        <p:spPr/>
        <p:txBody>
          <a:bodyPr/>
          <a:lstStyle/>
          <a:p>
            <a:r>
              <a:rPr lang="en-US" sz="2600" b="1" u="sng" dirty="0"/>
              <a:t>Schools:</a:t>
            </a:r>
          </a:p>
          <a:p>
            <a:pPr lvl="1"/>
            <a:r>
              <a:rPr lang="en-US" dirty="0"/>
              <a:t>Budget year begins July 1st and coincides with school year  </a:t>
            </a:r>
          </a:p>
          <a:p>
            <a:pPr lvl="1"/>
            <a:r>
              <a:rPr lang="en-US" dirty="0"/>
              <a:t>2022 taxes provide revenue for 2022-23 school fiscal year  </a:t>
            </a:r>
          </a:p>
          <a:p>
            <a:pPr lvl="1"/>
            <a:r>
              <a:rPr lang="en-US" dirty="0"/>
              <a:t>Budget will be adopted in June 2022</a:t>
            </a:r>
          </a:p>
          <a:p>
            <a:pPr lvl="1"/>
            <a:endParaRPr lang="en-US" dirty="0"/>
          </a:p>
          <a:p>
            <a:endParaRPr lang="en-US" dirty="0"/>
          </a:p>
        </p:txBody>
      </p:sp>
    </p:spTree>
    <p:extLst>
      <p:ext uri="{BB962C8B-B14F-4D97-AF65-F5344CB8AC3E}">
        <p14:creationId xmlns:p14="http://schemas.microsoft.com/office/powerpoint/2010/main" val="186146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4B9D-B682-41FF-978A-E28B8C488346}"/>
              </a:ext>
            </a:extLst>
          </p:cNvPr>
          <p:cNvSpPr>
            <a:spLocks noGrp="1"/>
          </p:cNvSpPr>
          <p:nvPr>
            <p:ph type="title"/>
          </p:nvPr>
        </p:nvSpPr>
        <p:spPr/>
        <p:txBody>
          <a:bodyPr>
            <a:noAutofit/>
          </a:bodyPr>
          <a:lstStyle/>
          <a:p>
            <a:r>
              <a:rPr lang="en-US" sz="4800" dirty="0">
                <a:latin typeface="+mn-lt"/>
              </a:rPr>
              <a:t>Budget Information</a:t>
            </a:r>
            <a:br>
              <a:rPr lang="en-US" sz="4800" dirty="0">
                <a:latin typeface="+mn-lt"/>
              </a:rPr>
            </a:br>
            <a:r>
              <a:rPr lang="en-US" sz="4800" dirty="0">
                <a:latin typeface="+mn-lt"/>
              </a:rPr>
              <a:t>__________</a:t>
            </a:r>
          </a:p>
        </p:txBody>
      </p:sp>
      <p:sp>
        <p:nvSpPr>
          <p:cNvPr id="3" name="Content Placeholder 2">
            <a:extLst>
              <a:ext uri="{FF2B5EF4-FFF2-40B4-BE49-F238E27FC236}">
                <a16:creationId xmlns:a16="http://schemas.microsoft.com/office/drawing/2014/main" id="{E58ECAA2-35FA-41D0-948A-5E8EA8B47922}"/>
              </a:ext>
            </a:extLst>
          </p:cNvPr>
          <p:cNvSpPr>
            <a:spLocks noGrp="1"/>
          </p:cNvSpPr>
          <p:nvPr>
            <p:ph idx="1"/>
          </p:nvPr>
        </p:nvSpPr>
        <p:spPr>
          <a:xfrm>
            <a:off x="4782128" y="594359"/>
            <a:ext cx="6492240" cy="5835535"/>
          </a:xfrm>
        </p:spPr>
        <p:txBody>
          <a:bodyPr>
            <a:normAutofit fontScale="70000" lnSpcReduction="20000"/>
          </a:bodyPr>
          <a:lstStyle/>
          <a:p>
            <a:pPr>
              <a:lnSpc>
                <a:spcPct val="120000"/>
              </a:lnSpc>
              <a:spcBef>
                <a:spcPts val="600"/>
              </a:spcBef>
              <a:spcAft>
                <a:spcPts val="600"/>
              </a:spcAft>
              <a:buClrTx/>
            </a:pPr>
            <a:r>
              <a:rPr lang="en-US" sz="3800" b="1" dirty="0">
                <a:latin typeface="+mn-lt"/>
              </a:rPr>
              <a:t>All school district budgets are divided into separate funds, based on purposes of revenue, as required by law</a:t>
            </a:r>
          </a:p>
          <a:p>
            <a:pPr>
              <a:lnSpc>
                <a:spcPct val="120000"/>
              </a:lnSpc>
              <a:spcBef>
                <a:spcPts val="600"/>
              </a:spcBef>
              <a:spcAft>
                <a:spcPts val="600"/>
              </a:spcAft>
              <a:buClrTx/>
            </a:pPr>
            <a:r>
              <a:rPr lang="en-US" sz="3800" b="1" dirty="0">
                <a:solidFill>
                  <a:schemeClr val="tx1">
                    <a:lumMod val="95000"/>
                    <a:lumOff val="5000"/>
                  </a:schemeClr>
                </a:solidFill>
                <a:latin typeface="+mn-lt"/>
              </a:rPr>
              <a:t>Our District’s Funds:</a:t>
            </a:r>
          </a:p>
          <a:p>
            <a:pPr marL="484632" lvl="1" indent="-283464">
              <a:lnSpc>
                <a:spcPct val="12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General </a:t>
            </a:r>
          </a:p>
          <a:p>
            <a:pPr marL="484632" lvl="1" indent="-283464">
              <a:lnSpc>
                <a:spcPct val="10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Food Service</a:t>
            </a:r>
          </a:p>
          <a:p>
            <a:pPr marL="484632" lvl="1" indent="-283464">
              <a:lnSpc>
                <a:spcPct val="10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Community Service</a:t>
            </a:r>
          </a:p>
          <a:p>
            <a:pPr marL="484632" lvl="1" indent="-283464">
              <a:lnSpc>
                <a:spcPct val="10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Building Construction</a:t>
            </a:r>
          </a:p>
          <a:p>
            <a:pPr marL="484632" lvl="1" indent="-283464">
              <a:lnSpc>
                <a:spcPct val="10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Debt Service</a:t>
            </a:r>
          </a:p>
          <a:p>
            <a:pPr marL="484632" lvl="1" indent="-283464">
              <a:lnSpc>
                <a:spcPct val="10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Internal Service</a:t>
            </a:r>
          </a:p>
          <a:p>
            <a:pPr marL="484632" lvl="1" indent="-283464">
              <a:lnSpc>
                <a:spcPct val="10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OPEB* Trust</a:t>
            </a:r>
          </a:p>
          <a:p>
            <a:pPr marL="484632" lvl="1" indent="-283464">
              <a:lnSpc>
                <a:spcPct val="100000"/>
              </a:lnSpc>
              <a:spcBef>
                <a:spcPts val="600"/>
              </a:spcBef>
              <a:spcAft>
                <a:spcPts val="600"/>
              </a:spcAft>
              <a:buSzPct val="100000"/>
            </a:pPr>
            <a:r>
              <a:rPr lang="en-US" sz="2900" dirty="0">
                <a:solidFill>
                  <a:schemeClr val="tx1">
                    <a:lumMod val="95000"/>
                    <a:lumOff val="5000"/>
                  </a:schemeClr>
                </a:solidFill>
                <a:cs typeface="Arial" panose="020B0604020202020204" pitchFamily="34" charset="0"/>
              </a:rPr>
              <a:t>OPEB* Debt Service</a:t>
            </a:r>
          </a:p>
          <a:p>
            <a:pPr marL="628650" lvl="1" indent="-171450"/>
            <a:endParaRPr lang="en-US" sz="1600" dirty="0">
              <a:solidFill>
                <a:schemeClr val="tx1"/>
              </a:solidFill>
              <a:cs typeface="Arial" panose="020B0604020202020204" pitchFamily="34" charset="0"/>
            </a:endParaRPr>
          </a:p>
          <a:p>
            <a:pPr marL="201168" lvl="1" indent="0">
              <a:buNone/>
            </a:pPr>
            <a:r>
              <a:rPr lang="en-US" sz="1600" i="1" dirty="0">
                <a:solidFill>
                  <a:schemeClr val="tx1"/>
                </a:solidFill>
                <a:cs typeface="Arial" panose="020B0604020202020204" pitchFamily="34" charset="0"/>
              </a:rPr>
              <a:t>*Other Post-Employment Benefits</a:t>
            </a:r>
          </a:p>
          <a:p>
            <a:endParaRPr lang="en-US" dirty="0"/>
          </a:p>
        </p:txBody>
      </p:sp>
      <p:sp>
        <p:nvSpPr>
          <p:cNvPr id="4" name="Text Placeholder 3">
            <a:extLst>
              <a:ext uri="{FF2B5EF4-FFF2-40B4-BE49-F238E27FC236}">
                <a16:creationId xmlns:a16="http://schemas.microsoft.com/office/drawing/2014/main" id="{5242B4E8-6766-487B-8E38-F230DCD2AF16}"/>
              </a:ext>
            </a:extLst>
          </p:cNvPr>
          <p:cNvSpPr>
            <a:spLocks noGrp="1"/>
          </p:cNvSpPr>
          <p:nvPr>
            <p:ph type="body" sz="half" idx="2"/>
          </p:nvPr>
        </p:nvSpPr>
        <p:spPr/>
        <p:txBody>
          <a:bodyPr>
            <a:normAutofit/>
          </a:bodyPr>
          <a:lstStyle/>
          <a:p>
            <a:pPr>
              <a:lnSpc>
                <a:spcPct val="100000"/>
              </a:lnSpc>
              <a:spcBef>
                <a:spcPts val="600"/>
              </a:spcBef>
              <a:spcAft>
                <a:spcPts val="600"/>
              </a:spcAft>
            </a:pPr>
            <a:r>
              <a:rPr lang="en-US" sz="1900" spc="30" dirty="0">
                <a:solidFill>
                  <a:schemeClr val="bg1"/>
                </a:solidFill>
                <a:latin typeface="+mn-lt"/>
              </a:rPr>
              <a:t>Because approval of school district budget lags certification of tax levy by six months, state requires </a:t>
            </a:r>
            <a:r>
              <a:rPr lang="en-US" sz="1900" i="1" u="sng" spc="30" dirty="0">
                <a:solidFill>
                  <a:schemeClr val="bg1"/>
                </a:solidFill>
                <a:latin typeface="+mn-lt"/>
              </a:rPr>
              <a:t>only current year budget information be presented at this hearing. Fiscal Year 2022-23 budget will be </a:t>
            </a:r>
            <a:r>
              <a:rPr lang="en-US" sz="1900" i="1" u="sng" spc="30" dirty="0">
                <a:solidFill>
                  <a:schemeClr val="bg1"/>
                </a:solidFill>
              </a:rPr>
              <a:t>adopted by School Board</a:t>
            </a:r>
            <a:r>
              <a:rPr lang="en-US" sz="1900" i="1" u="sng" spc="30" dirty="0">
                <a:solidFill>
                  <a:schemeClr val="bg1"/>
                </a:solidFill>
                <a:latin typeface="+mn-lt"/>
              </a:rPr>
              <a:t> in June 2022.</a:t>
            </a:r>
          </a:p>
          <a:p>
            <a:endParaRPr lang="en-US" dirty="0"/>
          </a:p>
        </p:txBody>
      </p:sp>
    </p:spTree>
    <p:extLst>
      <p:ext uri="{BB962C8B-B14F-4D97-AF65-F5344CB8AC3E}">
        <p14:creationId xmlns:p14="http://schemas.microsoft.com/office/powerpoint/2010/main" val="111030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1D9ED2-8252-4E4B-981A-AFBFBB534C16}"/>
              </a:ext>
            </a:extLst>
          </p:cNvPr>
          <p:cNvPicPr>
            <a:picLocks noChangeAspect="1"/>
          </p:cNvPicPr>
          <p:nvPr/>
        </p:nvPicPr>
        <p:blipFill>
          <a:blip r:embed="rId3"/>
          <a:stretch>
            <a:fillRect/>
          </a:stretch>
        </p:blipFill>
        <p:spPr>
          <a:xfrm>
            <a:off x="576262" y="633412"/>
            <a:ext cx="11039475" cy="5591175"/>
          </a:xfrm>
          <a:prstGeom prst="rect">
            <a:avLst/>
          </a:prstGeom>
        </p:spPr>
      </p:pic>
    </p:spTree>
    <p:extLst>
      <p:ext uri="{BB962C8B-B14F-4D97-AF65-F5344CB8AC3E}">
        <p14:creationId xmlns:p14="http://schemas.microsoft.com/office/powerpoint/2010/main" val="301462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B0BF8-DA96-4DDD-9E94-B9FEE68D4114}"/>
              </a:ext>
            </a:extLst>
          </p:cNvPr>
          <p:cNvSpPr>
            <a:spLocks noGrp="1"/>
          </p:cNvSpPr>
          <p:nvPr>
            <p:ph type="title"/>
          </p:nvPr>
        </p:nvSpPr>
        <p:spPr/>
        <p:txBody>
          <a:bodyPr>
            <a:normAutofit/>
          </a:bodyPr>
          <a:lstStyle/>
          <a:p>
            <a:r>
              <a:rPr lang="en-US" dirty="0"/>
              <a:t>Richfield Public Schools</a:t>
            </a:r>
            <a:br>
              <a:rPr lang="en-US" dirty="0"/>
            </a:br>
            <a:r>
              <a:rPr lang="en-US" sz="2700" dirty="0"/>
              <a:t>Revenue – All Funds</a:t>
            </a:r>
            <a:br>
              <a:rPr lang="en-US" sz="2700" dirty="0"/>
            </a:br>
            <a:r>
              <a:rPr lang="en-US" sz="2700" dirty="0"/>
              <a:t>2021-22 Budget $85,223,093</a:t>
            </a:r>
            <a:endParaRPr lang="en-US" dirty="0"/>
          </a:p>
        </p:txBody>
      </p:sp>
      <p:pic>
        <p:nvPicPr>
          <p:cNvPr id="2" name="Picture 1">
            <a:extLst>
              <a:ext uri="{FF2B5EF4-FFF2-40B4-BE49-F238E27FC236}">
                <a16:creationId xmlns:a16="http://schemas.microsoft.com/office/drawing/2014/main" id="{10E5643F-6806-4429-94F6-ACD1D7AD796B}"/>
              </a:ext>
            </a:extLst>
          </p:cNvPr>
          <p:cNvPicPr>
            <a:picLocks noChangeAspect="1"/>
          </p:cNvPicPr>
          <p:nvPr/>
        </p:nvPicPr>
        <p:blipFill>
          <a:blip r:embed="rId2"/>
          <a:stretch>
            <a:fillRect/>
          </a:stretch>
        </p:blipFill>
        <p:spPr>
          <a:xfrm>
            <a:off x="2824591" y="1530485"/>
            <a:ext cx="6542817" cy="5040912"/>
          </a:xfrm>
          <a:prstGeom prst="rect">
            <a:avLst/>
          </a:prstGeom>
        </p:spPr>
      </p:pic>
    </p:spTree>
    <p:extLst>
      <p:ext uri="{BB962C8B-B14F-4D97-AF65-F5344CB8AC3E}">
        <p14:creationId xmlns:p14="http://schemas.microsoft.com/office/powerpoint/2010/main" val="238051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B0BF8-DA96-4DDD-9E94-B9FEE68D4114}"/>
              </a:ext>
            </a:extLst>
          </p:cNvPr>
          <p:cNvSpPr>
            <a:spLocks noGrp="1"/>
          </p:cNvSpPr>
          <p:nvPr>
            <p:ph type="title"/>
          </p:nvPr>
        </p:nvSpPr>
        <p:spPr/>
        <p:txBody>
          <a:bodyPr>
            <a:normAutofit/>
          </a:bodyPr>
          <a:lstStyle/>
          <a:p>
            <a:r>
              <a:rPr lang="en-US" dirty="0"/>
              <a:t>Richfield Public Schools</a:t>
            </a:r>
            <a:br>
              <a:rPr lang="en-US" dirty="0"/>
            </a:br>
            <a:r>
              <a:rPr lang="en-US" sz="2700" dirty="0"/>
              <a:t>General Fund Revenue</a:t>
            </a:r>
            <a:br>
              <a:rPr lang="en-US" sz="2700" dirty="0"/>
            </a:br>
            <a:r>
              <a:rPr lang="en-US" sz="2700" dirty="0"/>
              <a:t>2021-22 Budget $71,057,763</a:t>
            </a:r>
            <a:endParaRPr lang="en-US" dirty="0"/>
          </a:p>
        </p:txBody>
      </p:sp>
      <p:pic>
        <p:nvPicPr>
          <p:cNvPr id="3" name="Picture 2">
            <a:extLst>
              <a:ext uri="{FF2B5EF4-FFF2-40B4-BE49-F238E27FC236}">
                <a16:creationId xmlns:a16="http://schemas.microsoft.com/office/drawing/2014/main" id="{DD2466D5-0249-4BEA-B893-15226E24C46A}"/>
              </a:ext>
            </a:extLst>
          </p:cNvPr>
          <p:cNvPicPr>
            <a:picLocks noChangeAspect="1"/>
          </p:cNvPicPr>
          <p:nvPr/>
        </p:nvPicPr>
        <p:blipFill>
          <a:blip r:embed="rId2"/>
          <a:stretch>
            <a:fillRect/>
          </a:stretch>
        </p:blipFill>
        <p:spPr>
          <a:xfrm>
            <a:off x="1660447" y="584617"/>
            <a:ext cx="8932066" cy="5882766"/>
          </a:xfrm>
          <a:prstGeom prst="rect">
            <a:avLst/>
          </a:prstGeom>
        </p:spPr>
      </p:pic>
    </p:spTree>
    <p:extLst>
      <p:ext uri="{BB962C8B-B14F-4D97-AF65-F5344CB8AC3E}">
        <p14:creationId xmlns:p14="http://schemas.microsoft.com/office/powerpoint/2010/main" val="32736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B0BF8-DA96-4DDD-9E94-B9FEE68D4114}"/>
              </a:ext>
            </a:extLst>
          </p:cNvPr>
          <p:cNvSpPr>
            <a:spLocks noGrp="1"/>
          </p:cNvSpPr>
          <p:nvPr>
            <p:ph type="title"/>
          </p:nvPr>
        </p:nvSpPr>
        <p:spPr/>
        <p:txBody>
          <a:bodyPr>
            <a:normAutofit/>
          </a:bodyPr>
          <a:lstStyle/>
          <a:p>
            <a:r>
              <a:rPr lang="en-US" dirty="0"/>
              <a:t>Richfield Public Schools</a:t>
            </a:r>
            <a:br>
              <a:rPr lang="en-US" dirty="0"/>
            </a:br>
            <a:r>
              <a:rPr lang="en-US" sz="2700" dirty="0"/>
              <a:t>General Fund Expenditures by Program</a:t>
            </a:r>
            <a:br>
              <a:rPr lang="en-US" sz="2700" dirty="0"/>
            </a:br>
            <a:r>
              <a:rPr lang="en-US" sz="2700" dirty="0"/>
              <a:t>2021-22 Budget $70,658,308</a:t>
            </a:r>
            <a:endParaRPr lang="en-US" dirty="0"/>
          </a:p>
        </p:txBody>
      </p:sp>
      <p:pic>
        <p:nvPicPr>
          <p:cNvPr id="3" name="Picture 2">
            <a:extLst>
              <a:ext uri="{FF2B5EF4-FFF2-40B4-BE49-F238E27FC236}">
                <a16:creationId xmlns:a16="http://schemas.microsoft.com/office/drawing/2014/main" id="{BEBED10E-D5AA-467F-BD25-C185AB2FE868}"/>
              </a:ext>
            </a:extLst>
          </p:cNvPr>
          <p:cNvPicPr>
            <a:picLocks noChangeAspect="1"/>
          </p:cNvPicPr>
          <p:nvPr/>
        </p:nvPicPr>
        <p:blipFill>
          <a:blip r:embed="rId2"/>
          <a:stretch>
            <a:fillRect/>
          </a:stretch>
        </p:blipFill>
        <p:spPr>
          <a:xfrm>
            <a:off x="2848029" y="1296459"/>
            <a:ext cx="6495942" cy="5037758"/>
          </a:xfrm>
          <a:prstGeom prst="rect">
            <a:avLst/>
          </a:prstGeom>
        </p:spPr>
      </p:pic>
    </p:spTree>
    <p:extLst>
      <p:ext uri="{BB962C8B-B14F-4D97-AF65-F5344CB8AC3E}">
        <p14:creationId xmlns:p14="http://schemas.microsoft.com/office/powerpoint/2010/main" val="149712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B0BF8-DA96-4DDD-9E94-B9FEE68D4114}"/>
              </a:ext>
            </a:extLst>
          </p:cNvPr>
          <p:cNvSpPr>
            <a:spLocks noGrp="1"/>
          </p:cNvSpPr>
          <p:nvPr>
            <p:ph type="title"/>
          </p:nvPr>
        </p:nvSpPr>
        <p:spPr/>
        <p:txBody>
          <a:bodyPr>
            <a:normAutofit/>
          </a:bodyPr>
          <a:lstStyle/>
          <a:p>
            <a:r>
              <a:rPr lang="en-US" dirty="0"/>
              <a:t>Richfield Public Schools</a:t>
            </a:r>
            <a:br>
              <a:rPr lang="en-US" dirty="0"/>
            </a:br>
            <a:r>
              <a:rPr lang="en-US" sz="2700" dirty="0"/>
              <a:t>General Fund Expenditures by Object</a:t>
            </a:r>
            <a:br>
              <a:rPr lang="en-US" sz="2700" dirty="0"/>
            </a:br>
            <a:r>
              <a:rPr lang="en-US" sz="2700" dirty="0"/>
              <a:t>2021-22 Budget $70,658,308</a:t>
            </a:r>
            <a:endParaRPr lang="en-US" dirty="0"/>
          </a:p>
        </p:txBody>
      </p:sp>
      <p:pic>
        <p:nvPicPr>
          <p:cNvPr id="2" name="Picture 1">
            <a:extLst>
              <a:ext uri="{FF2B5EF4-FFF2-40B4-BE49-F238E27FC236}">
                <a16:creationId xmlns:a16="http://schemas.microsoft.com/office/drawing/2014/main" id="{0B7F6A62-207E-4B2C-8717-B66AC46D87C0}"/>
              </a:ext>
            </a:extLst>
          </p:cNvPr>
          <p:cNvPicPr>
            <a:picLocks noChangeAspect="1"/>
          </p:cNvPicPr>
          <p:nvPr/>
        </p:nvPicPr>
        <p:blipFill>
          <a:blip r:embed="rId2"/>
          <a:stretch>
            <a:fillRect/>
          </a:stretch>
        </p:blipFill>
        <p:spPr>
          <a:xfrm>
            <a:off x="2678443" y="1712648"/>
            <a:ext cx="6835114" cy="4858749"/>
          </a:xfrm>
          <a:prstGeom prst="rect">
            <a:avLst/>
          </a:prstGeom>
        </p:spPr>
      </p:pic>
    </p:spTree>
    <p:extLst>
      <p:ext uri="{BB962C8B-B14F-4D97-AF65-F5344CB8AC3E}">
        <p14:creationId xmlns:p14="http://schemas.microsoft.com/office/powerpoint/2010/main" val="284383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494D-577D-4775-9E57-5A67A604098D}"/>
              </a:ext>
            </a:extLst>
          </p:cNvPr>
          <p:cNvSpPr>
            <a:spLocks noGrp="1"/>
          </p:cNvSpPr>
          <p:nvPr>
            <p:ph type="title"/>
          </p:nvPr>
        </p:nvSpPr>
        <p:spPr>
          <a:xfrm>
            <a:off x="475673" y="768465"/>
            <a:ext cx="3200400" cy="3062796"/>
          </a:xfrm>
        </p:spPr>
        <p:txBody>
          <a:bodyPr>
            <a:noAutofit/>
          </a:bodyPr>
          <a:lstStyle/>
          <a:p>
            <a:r>
              <a:rPr lang="en-US" sz="4800" dirty="0">
                <a:latin typeface="+mn-lt"/>
              </a:rPr>
              <a:t>Payable 2022 Property Tax Levy</a:t>
            </a:r>
            <a:br>
              <a:rPr lang="en-US" sz="4800" dirty="0">
                <a:latin typeface="+mn-lt"/>
              </a:rPr>
            </a:br>
            <a:r>
              <a:rPr lang="en-US" sz="4800" dirty="0">
                <a:latin typeface="+mn-lt"/>
              </a:rPr>
              <a:t>__________</a:t>
            </a:r>
          </a:p>
        </p:txBody>
      </p:sp>
      <p:sp>
        <p:nvSpPr>
          <p:cNvPr id="3" name="Content Placeholder 2">
            <a:extLst>
              <a:ext uri="{FF2B5EF4-FFF2-40B4-BE49-F238E27FC236}">
                <a16:creationId xmlns:a16="http://schemas.microsoft.com/office/drawing/2014/main" id="{CE1D65C9-E358-4C87-B65A-F83D31F59673}"/>
              </a:ext>
            </a:extLst>
          </p:cNvPr>
          <p:cNvSpPr>
            <a:spLocks noGrp="1"/>
          </p:cNvSpPr>
          <p:nvPr>
            <p:ph idx="1"/>
          </p:nvPr>
        </p:nvSpPr>
        <p:spPr/>
        <p:txBody>
          <a:bodyPr/>
          <a:lstStyle/>
          <a:p>
            <a:pPr marL="484632" indent="-283464">
              <a:lnSpc>
                <a:spcPct val="100000"/>
              </a:lnSpc>
              <a:spcBef>
                <a:spcPts val="600"/>
              </a:spcBef>
              <a:spcAft>
                <a:spcPts val="600"/>
              </a:spcAft>
              <a:buClrTx/>
              <a:buFont typeface="Arial" panose="020B0604020202020204" pitchFamily="34" charset="0"/>
              <a:buChar char="•"/>
            </a:pPr>
            <a:r>
              <a:rPr lang="en-US" sz="2400" dirty="0">
                <a:solidFill>
                  <a:schemeClr val="tx1">
                    <a:lumMod val="95000"/>
                    <a:lumOff val="5000"/>
                  </a:schemeClr>
                </a:solidFill>
                <a:latin typeface="+mn-lt"/>
              </a:rPr>
              <a:t>Determination of levy</a:t>
            </a:r>
          </a:p>
          <a:p>
            <a:pPr marL="484632" indent="-283464">
              <a:lnSpc>
                <a:spcPct val="100000"/>
              </a:lnSpc>
              <a:spcBef>
                <a:spcPts val="600"/>
              </a:spcBef>
              <a:spcAft>
                <a:spcPts val="600"/>
              </a:spcAft>
              <a:buClrTx/>
              <a:buFont typeface="Arial" panose="020B0604020202020204" pitchFamily="34" charset="0"/>
              <a:buChar char="•"/>
            </a:pPr>
            <a:r>
              <a:rPr lang="en-US" sz="2400" dirty="0">
                <a:solidFill>
                  <a:schemeClr val="tx1">
                    <a:lumMod val="95000"/>
                    <a:lumOff val="5000"/>
                  </a:schemeClr>
                </a:solidFill>
                <a:latin typeface="+mn-lt"/>
              </a:rPr>
              <a:t>Comparison of 2021 to 2022 levies</a:t>
            </a:r>
          </a:p>
          <a:p>
            <a:pPr marL="484632" indent="-283464">
              <a:lnSpc>
                <a:spcPct val="100000"/>
              </a:lnSpc>
              <a:spcBef>
                <a:spcPts val="600"/>
              </a:spcBef>
              <a:spcAft>
                <a:spcPts val="600"/>
              </a:spcAft>
              <a:buClrTx/>
              <a:buFont typeface="Arial" panose="020B0604020202020204" pitchFamily="34" charset="0"/>
              <a:buChar char="•"/>
            </a:pPr>
            <a:r>
              <a:rPr lang="en-US" dirty="0">
                <a:solidFill>
                  <a:schemeClr val="tx1">
                    <a:lumMod val="95000"/>
                    <a:lumOff val="5000"/>
                  </a:schemeClr>
                </a:solidFill>
              </a:rPr>
              <a:t>R</a:t>
            </a:r>
            <a:r>
              <a:rPr lang="en-US" sz="2400" dirty="0">
                <a:solidFill>
                  <a:schemeClr val="tx1">
                    <a:lumMod val="95000"/>
                    <a:lumOff val="5000"/>
                  </a:schemeClr>
                </a:solidFill>
                <a:latin typeface="+mn-lt"/>
              </a:rPr>
              <a:t>easons for changes in tax levy</a:t>
            </a:r>
          </a:p>
          <a:p>
            <a:pPr marL="484632" indent="-283464">
              <a:lnSpc>
                <a:spcPct val="100000"/>
              </a:lnSpc>
              <a:spcBef>
                <a:spcPts val="600"/>
              </a:spcBef>
              <a:spcAft>
                <a:spcPts val="600"/>
              </a:spcAft>
              <a:buClrTx/>
              <a:buFont typeface="Arial" panose="020B0604020202020204" pitchFamily="34" charset="0"/>
              <a:buChar char="•"/>
            </a:pPr>
            <a:r>
              <a:rPr lang="en-US" sz="2400" dirty="0">
                <a:solidFill>
                  <a:schemeClr val="tx1">
                    <a:lumMod val="95000"/>
                    <a:lumOff val="5000"/>
                  </a:schemeClr>
                </a:solidFill>
                <a:latin typeface="+mn-lt"/>
              </a:rPr>
              <a:t>Impact on taxpayers</a:t>
            </a:r>
          </a:p>
        </p:txBody>
      </p:sp>
    </p:spTree>
    <p:extLst>
      <p:ext uri="{BB962C8B-B14F-4D97-AF65-F5344CB8AC3E}">
        <p14:creationId xmlns:p14="http://schemas.microsoft.com/office/powerpoint/2010/main" val="290956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494D-577D-4775-9E57-5A67A604098D}"/>
              </a:ext>
            </a:extLst>
          </p:cNvPr>
          <p:cNvSpPr>
            <a:spLocks noGrp="1"/>
          </p:cNvSpPr>
          <p:nvPr>
            <p:ph type="title"/>
          </p:nvPr>
        </p:nvSpPr>
        <p:spPr/>
        <p:txBody>
          <a:bodyPr/>
          <a:lstStyle/>
          <a:p>
            <a:r>
              <a:rPr lang="en-US" dirty="0"/>
              <a:t>Property Tax Background</a:t>
            </a:r>
          </a:p>
        </p:txBody>
      </p:sp>
      <p:sp>
        <p:nvSpPr>
          <p:cNvPr id="3" name="Content Placeholder 2">
            <a:extLst>
              <a:ext uri="{FF2B5EF4-FFF2-40B4-BE49-F238E27FC236}">
                <a16:creationId xmlns:a16="http://schemas.microsoft.com/office/drawing/2014/main" id="{CE1D65C9-E358-4C87-B65A-F83D31F59673}"/>
              </a:ext>
            </a:extLst>
          </p:cNvPr>
          <p:cNvSpPr>
            <a:spLocks noGrp="1"/>
          </p:cNvSpPr>
          <p:nvPr>
            <p:ph idx="1"/>
          </p:nvPr>
        </p:nvSpPr>
        <p:spPr/>
        <p:txBody>
          <a:bodyPr/>
          <a:lstStyle/>
          <a:p>
            <a:pPr lvl="1"/>
            <a:r>
              <a:rPr lang="en-US" dirty="0"/>
              <a:t>Every owner of taxable property pays property taxes to various “taxing jurisdictions” (county, city/township, school district, special districts) in which property is located</a:t>
            </a:r>
          </a:p>
          <a:p>
            <a:pPr lvl="1"/>
            <a:r>
              <a:rPr lang="en-US" dirty="0"/>
              <a:t>Each taxing jurisdiction sets own tax levy, often based on limits in state law</a:t>
            </a:r>
          </a:p>
          <a:p>
            <a:pPr lvl="1"/>
            <a:r>
              <a:rPr lang="en-US" dirty="0"/>
              <a:t>County sends bills, collects taxes from property owners, and distributes funds back to other taxing jurisdictions</a:t>
            </a:r>
          </a:p>
        </p:txBody>
      </p:sp>
    </p:spTree>
    <p:extLst>
      <p:ext uri="{BB962C8B-B14F-4D97-AF65-F5344CB8AC3E}">
        <p14:creationId xmlns:p14="http://schemas.microsoft.com/office/powerpoint/2010/main" val="256113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CFC9789-57F4-4B9C-ABAA-6F7C8BADCA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54F538-07DE-4652-B506-5D16E3EBBB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03D56195-A6AC-4958-8B87-F7D009353EB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975219DE-C821-412B-BF34-1F970885C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883DAC5-877A-4069-84E0-F651E2679A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7745E9A2-EFBB-40F8-84F9-DA8A875989ED}"/>
              </a:ext>
            </a:extLst>
          </p:cNvPr>
          <p:cNvSpPr txBox="1"/>
          <p:nvPr/>
        </p:nvSpPr>
        <p:spPr>
          <a:xfrm>
            <a:off x="432259" y="654460"/>
            <a:ext cx="6642957" cy="6089117"/>
          </a:xfrm>
          <a:prstGeom prst="rect">
            <a:avLst/>
          </a:prstGeom>
        </p:spPr>
        <p:txBody>
          <a:bodyPr vert="horz" lIns="0" tIns="45720" rIns="0" bIns="45720" rtlCol="0">
            <a:normAutofit/>
          </a:bodyPr>
          <a:lstStyle/>
          <a:p>
            <a:pPr marL="201168" lvl="1" defTabSz="914400">
              <a:lnSpc>
                <a:spcPct val="90000"/>
              </a:lnSpc>
              <a:spcBef>
                <a:spcPts val="200"/>
              </a:spcBef>
              <a:spcAft>
                <a:spcPts val="400"/>
              </a:spcAft>
            </a:pPr>
            <a:r>
              <a:rPr lang="en-US" sz="2600" dirty="0">
                <a:solidFill>
                  <a:schemeClr val="bg1"/>
                </a:solidFill>
              </a:rPr>
              <a:t>Sample of parcel specific notice mailed to every property owner between November 11 &amp; November 24 with information on impact of Proposed 2022 levy</a:t>
            </a:r>
          </a:p>
          <a:p>
            <a:pPr marL="201168" lvl="1" defTabSz="914400">
              <a:lnSpc>
                <a:spcPct val="90000"/>
              </a:lnSpc>
              <a:spcBef>
                <a:spcPts val="200"/>
              </a:spcBef>
              <a:spcAft>
                <a:spcPts val="400"/>
              </a:spcAft>
            </a:pPr>
            <a:endParaRPr lang="en-US" sz="2400" dirty="0">
              <a:solidFill>
                <a:schemeClr val="bg1"/>
              </a:solidFill>
            </a:endParaRPr>
          </a:p>
          <a:p>
            <a:pPr marL="201168" lvl="1" defTabSz="914400">
              <a:lnSpc>
                <a:spcPct val="90000"/>
              </a:lnSpc>
              <a:spcBef>
                <a:spcPts val="200"/>
              </a:spcBef>
              <a:spcAft>
                <a:spcPts val="400"/>
              </a:spcAft>
            </a:pPr>
            <a:r>
              <a:rPr lang="en-US" sz="2600" dirty="0">
                <a:solidFill>
                  <a:schemeClr val="bg1"/>
                </a:solidFill>
              </a:rPr>
              <a:t>Contents:</a:t>
            </a:r>
          </a:p>
          <a:p>
            <a:pPr marL="486918" lvl="1" indent="-285750" defTabSz="914400">
              <a:lnSpc>
                <a:spcPct val="90000"/>
              </a:lnSpc>
              <a:spcBef>
                <a:spcPts val="200"/>
              </a:spcBef>
              <a:spcAft>
                <a:spcPts val="400"/>
              </a:spcAft>
              <a:buFont typeface="Arial" panose="020B0604020202020204" pitchFamily="34" charset="0"/>
              <a:buChar char="•"/>
            </a:pPr>
            <a:r>
              <a:rPr lang="en-US" sz="2400" dirty="0">
                <a:solidFill>
                  <a:schemeClr val="bg1"/>
                </a:solidFill>
              </a:rPr>
              <a:t>Proposed property taxes compared to last year</a:t>
            </a:r>
          </a:p>
          <a:p>
            <a:pPr marL="486918" lvl="1" indent="-285750" defTabSz="914400">
              <a:lnSpc>
                <a:spcPct val="90000"/>
              </a:lnSpc>
              <a:spcBef>
                <a:spcPts val="200"/>
              </a:spcBef>
              <a:spcAft>
                <a:spcPts val="400"/>
              </a:spcAft>
              <a:buFont typeface="Arial" panose="020B0604020202020204" pitchFamily="34" charset="0"/>
              <a:buChar char="•"/>
            </a:pPr>
            <a:r>
              <a:rPr lang="en-US" sz="2400" dirty="0">
                <a:solidFill>
                  <a:schemeClr val="bg1"/>
                </a:solidFill>
              </a:rPr>
              <a:t>By taxing jurisdiction</a:t>
            </a:r>
          </a:p>
          <a:p>
            <a:pPr marL="486918" lvl="1" indent="-285750" defTabSz="914400">
              <a:lnSpc>
                <a:spcPct val="90000"/>
              </a:lnSpc>
              <a:spcBef>
                <a:spcPts val="200"/>
              </a:spcBef>
              <a:spcAft>
                <a:spcPts val="400"/>
              </a:spcAft>
              <a:buFont typeface="Arial" panose="020B0604020202020204" pitchFamily="34" charset="0"/>
              <a:buChar char="•"/>
            </a:pPr>
            <a:r>
              <a:rPr lang="en-US" sz="2400" dirty="0">
                <a:solidFill>
                  <a:schemeClr val="bg1"/>
                </a:solidFill>
              </a:rPr>
              <a:t>Contains time and place of public meetings</a:t>
            </a:r>
          </a:p>
          <a:p>
            <a:pPr marL="486918" lvl="1" indent="-285750" defTabSz="914400">
              <a:lnSpc>
                <a:spcPct val="90000"/>
              </a:lnSpc>
              <a:spcBef>
                <a:spcPts val="200"/>
              </a:spcBef>
              <a:spcAft>
                <a:spcPts val="400"/>
              </a:spcAft>
              <a:buFont typeface="Arial" panose="020B0604020202020204" pitchFamily="34" charset="0"/>
              <a:buChar char="•"/>
            </a:pPr>
            <a:r>
              <a:rPr lang="en-US" sz="2400" dirty="0">
                <a:solidFill>
                  <a:schemeClr val="bg1"/>
                </a:solidFill>
              </a:rPr>
              <a:t>By voter approved and other for school district</a:t>
            </a:r>
          </a:p>
        </p:txBody>
      </p:sp>
      <p:sp>
        <p:nvSpPr>
          <p:cNvPr id="40" name="Rectangle 39">
            <a:extLst>
              <a:ext uri="{FF2B5EF4-FFF2-40B4-BE49-F238E27FC236}">
                <a16:creationId xmlns:a16="http://schemas.microsoft.com/office/drawing/2014/main" id="{10A9524C-9867-46B4-ABAF-CB92D66112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0C047E5A-7B65-46C7-AF3B-715C98620E2F}"/>
              </a:ext>
            </a:extLst>
          </p:cNvPr>
          <p:cNvPicPr>
            <a:picLocks noChangeAspect="1"/>
          </p:cNvPicPr>
          <p:nvPr/>
        </p:nvPicPr>
        <p:blipFill>
          <a:blip r:embed="rId3"/>
          <a:stretch>
            <a:fillRect/>
          </a:stretch>
        </p:blipFill>
        <p:spPr>
          <a:xfrm>
            <a:off x="8084579" y="114422"/>
            <a:ext cx="3745471" cy="6629155"/>
          </a:xfrm>
          <a:prstGeom prst="rect">
            <a:avLst/>
          </a:prstGeom>
        </p:spPr>
      </p:pic>
    </p:spTree>
    <p:extLst>
      <p:ext uri="{BB962C8B-B14F-4D97-AF65-F5344CB8AC3E}">
        <p14:creationId xmlns:p14="http://schemas.microsoft.com/office/powerpoint/2010/main" val="124293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79FA-6C0E-4C9E-B3A0-7EF743983B4E}"/>
              </a:ext>
            </a:extLst>
          </p:cNvPr>
          <p:cNvSpPr>
            <a:spLocks noGrp="1"/>
          </p:cNvSpPr>
          <p:nvPr>
            <p:ph type="title"/>
          </p:nvPr>
        </p:nvSpPr>
        <p:spPr/>
        <p:txBody>
          <a:bodyPr/>
          <a:lstStyle/>
          <a:p>
            <a:r>
              <a:rPr lang="en-US" dirty="0"/>
              <a:t>Minnesota State Law Requires:</a:t>
            </a:r>
          </a:p>
        </p:txBody>
      </p:sp>
      <p:sp>
        <p:nvSpPr>
          <p:cNvPr id="3" name="Content Placeholder 2">
            <a:extLst>
              <a:ext uri="{FF2B5EF4-FFF2-40B4-BE49-F238E27FC236}">
                <a16:creationId xmlns:a16="http://schemas.microsoft.com/office/drawing/2014/main" id="{564F17AC-DD4E-47AE-A87C-2EE4CDD1DA17}"/>
              </a:ext>
            </a:extLst>
          </p:cNvPr>
          <p:cNvSpPr>
            <a:spLocks noGrp="1"/>
          </p:cNvSpPr>
          <p:nvPr>
            <p:ph sz="half" idx="1"/>
          </p:nvPr>
        </p:nvSpPr>
        <p:spPr/>
        <p:txBody>
          <a:bodyPr/>
          <a:lstStyle/>
          <a:p>
            <a:r>
              <a:rPr lang="en-US" sz="2600" b="1" u="sng" dirty="0"/>
              <a:t>A Public Meeting…</a:t>
            </a:r>
          </a:p>
          <a:p>
            <a:pPr lvl="1"/>
            <a:r>
              <a:rPr lang="en-US" dirty="0"/>
              <a:t>Between November 25th &amp; December 28th </a:t>
            </a:r>
          </a:p>
          <a:p>
            <a:pPr lvl="1"/>
            <a:r>
              <a:rPr lang="en-US" dirty="0"/>
              <a:t>At 6:00 PM or later</a:t>
            </a:r>
          </a:p>
          <a:p>
            <a:pPr lvl="1"/>
            <a:r>
              <a:rPr lang="en-US" dirty="0"/>
              <a:t>May be part of regularly scheduled meeting</a:t>
            </a:r>
          </a:p>
          <a:p>
            <a:pPr lvl="1"/>
            <a:r>
              <a:rPr lang="en-US" dirty="0"/>
              <a:t>Must allow for public comments</a:t>
            </a:r>
          </a:p>
          <a:p>
            <a:pPr lvl="1"/>
            <a:r>
              <a:rPr lang="en-US" dirty="0"/>
              <a:t>May adopt final levy at same meeting</a:t>
            </a:r>
          </a:p>
          <a:p>
            <a:endParaRPr lang="en-US" dirty="0"/>
          </a:p>
        </p:txBody>
      </p:sp>
      <p:sp>
        <p:nvSpPr>
          <p:cNvPr id="4" name="Content Placeholder 3">
            <a:extLst>
              <a:ext uri="{FF2B5EF4-FFF2-40B4-BE49-F238E27FC236}">
                <a16:creationId xmlns:a16="http://schemas.microsoft.com/office/drawing/2014/main" id="{074992E4-5F5C-4353-BB6C-71504E454E4A}"/>
              </a:ext>
            </a:extLst>
          </p:cNvPr>
          <p:cNvSpPr>
            <a:spLocks noGrp="1"/>
          </p:cNvSpPr>
          <p:nvPr>
            <p:ph sz="half" idx="2"/>
          </p:nvPr>
        </p:nvSpPr>
        <p:spPr/>
        <p:txBody>
          <a:bodyPr/>
          <a:lstStyle/>
          <a:p>
            <a:r>
              <a:rPr lang="en-US" sz="2600" b="1" u="sng" dirty="0"/>
              <a:t>…and Presentation of:</a:t>
            </a:r>
          </a:p>
          <a:p>
            <a:pPr lvl="1"/>
            <a:r>
              <a:rPr lang="en-US" dirty="0"/>
              <a:t>Current year budget</a:t>
            </a:r>
          </a:p>
          <a:p>
            <a:pPr lvl="1"/>
            <a:r>
              <a:rPr lang="en-US" dirty="0"/>
              <a:t>Proposed property tax levy </a:t>
            </a:r>
          </a:p>
          <a:p>
            <a:endParaRPr lang="en-US" dirty="0"/>
          </a:p>
        </p:txBody>
      </p:sp>
    </p:spTree>
    <p:extLst>
      <p:ext uri="{BB962C8B-B14F-4D97-AF65-F5344CB8AC3E}">
        <p14:creationId xmlns:p14="http://schemas.microsoft.com/office/powerpoint/2010/main" val="66444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494D-577D-4775-9E57-5A67A604098D}"/>
              </a:ext>
            </a:extLst>
          </p:cNvPr>
          <p:cNvSpPr>
            <a:spLocks noGrp="1"/>
          </p:cNvSpPr>
          <p:nvPr>
            <p:ph type="title"/>
          </p:nvPr>
        </p:nvSpPr>
        <p:spPr/>
        <p:txBody>
          <a:bodyPr/>
          <a:lstStyle/>
          <a:p>
            <a:r>
              <a:rPr lang="en-US" dirty="0"/>
              <a:t>School District Property Taxes</a:t>
            </a:r>
          </a:p>
        </p:txBody>
      </p:sp>
      <p:sp>
        <p:nvSpPr>
          <p:cNvPr id="3" name="Content Placeholder 2">
            <a:extLst>
              <a:ext uri="{FF2B5EF4-FFF2-40B4-BE49-F238E27FC236}">
                <a16:creationId xmlns:a16="http://schemas.microsoft.com/office/drawing/2014/main" id="{CE1D65C9-E358-4C87-B65A-F83D31F59673}"/>
              </a:ext>
            </a:extLst>
          </p:cNvPr>
          <p:cNvSpPr>
            <a:spLocks noGrp="1"/>
          </p:cNvSpPr>
          <p:nvPr>
            <p:ph idx="1"/>
          </p:nvPr>
        </p:nvSpPr>
        <p:spPr/>
        <p:txBody>
          <a:bodyPr/>
          <a:lstStyle/>
          <a:p>
            <a:pPr lvl="1"/>
            <a:r>
              <a:rPr lang="en-US" dirty="0"/>
              <a:t>Each school district may levy taxes in over 40 different categories</a:t>
            </a:r>
          </a:p>
          <a:p>
            <a:pPr lvl="1"/>
            <a:r>
              <a:rPr lang="en-US" dirty="0"/>
              <a:t>Maximum levy amounts for each category are set by:</a:t>
            </a:r>
          </a:p>
          <a:p>
            <a:pPr marL="747522" lvl="3" indent="-283464">
              <a:lnSpc>
                <a:spcPct val="100000"/>
              </a:lnSpc>
              <a:spcBef>
                <a:spcPts val="600"/>
              </a:spcBef>
              <a:spcAft>
                <a:spcPts val="600"/>
              </a:spcAft>
              <a:buSzPct val="50000"/>
              <a:buFont typeface="Courier New" panose="02070309020205020404" pitchFamily="49" charset="0"/>
              <a:buChar char="o"/>
            </a:pPr>
            <a:r>
              <a:rPr lang="en-US" sz="2000" dirty="0">
                <a:solidFill>
                  <a:schemeClr val="tx1">
                    <a:lumMod val="95000"/>
                    <a:lumOff val="5000"/>
                  </a:schemeClr>
                </a:solidFill>
                <a:cs typeface="Arial" panose="020B0604020202020204" pitchFamily="34" charset="0"/>
              </a:rPr>
              <a:t>State law</a:t>
            </a:r>
          </a:p>
          <a:p>
            <a:pPr marL="747522" lvl="3" indent="-283464">
              <a:lnSpc>
                <a:spcPct val="100000"/>
              </a:lnSpc>
              <a:spcBef>
                <a:spcPts val="600"/>
              </a:spcBef>
              <a:spcAft>
                <a:spcPts val="600"/>
              </a:spcAft>
              <a:buSzPct val="50000"/>
              <a:buFont typeface="Courier New" panose="02070309020205020404" pitchFamily="49" charset="0"/>
              <a:buChar char="o"/>
            </a:pPr>
            <a:r>
              <a:rPr lang="en-US" sz="2000" dirty="0">
                <a:solidFill>
                  <a:schemeClr val="tx1">
                    <a:lumMod val="95000"/>
                    <a:lumOff val="5000"/>
                  </a:schemeClr>
                </a:solidFill>
                <a:cs typeface="Arial" panose="020B0604020202020204" pitchFamily="34" charset="0"/>
              </a:rPr>
              <a:t>Voter approval</a:t>
            </a:r>
          </a:p>
          <a:p>
            <a:pPr marL="201168" indent="0">
              <a:lnSpc>
                <a:spcPct val="100000"/>
              </a:lnSpc>
              <a:spcBef>
                <a:spcPts val="600"/>
              </a:spcBef>
              <a:spcAft>
                <a:spcPts val="600"/>
              </a:spcAft>
              <a:buNone/>
            </a:pPr>
            <a:r>
              <a:rPr lang="en-US" i="1" dirty="0"/>
              <a:t>Minnesota Department of Education (MDE) calculates levy maximums for each district</a:t>
            </a:r>
          </a:p>
        </p:txBody>
      </p:sp>
    </p:spTree>
    <p:extLst>
      <p:ext uri="{BB962C8B-B14F-4D97-AF65-F5344CB8AC3E}">
        <p14:creationId xmlns:p14="http://schemas.microsoft.com/office/powerpoint/2010/main" val="173090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494D-577D-4775-9E57-5A67A604098D}"/>
              </a:ext>
            </a:extLst>
          </p:cNvPr>
          <p:cNvSpPr>
            <a:spLocks noGrp="1"/>
          </p:cNvSpPr>
          <p:nvPr>
            <p:ph type="title"/>
          </p:nvPr>
        </p:nvSpPr>
        <p:spPr/>
        <p:txBody>
          <a:bodyPr/>
          <a:lstStyle/>
          <a:p>
            <a:r>
              <a:rPr lang="en-US" dirty="0"/>
              <a:t>Property Tax Background</a:t>
            </a:r>
          </a:p>
        </p:txBody>
      </p:sp>
      <p:sp>
        <p:nvSpPr>
          <p:cNvPr id="3" name="Content Placeholder 2">
            <a:extLst>
              <a:ext uri="{FF2B5EF4-FFF2-40B4-BE49-F238E27FC236}">
                <a16:creationId xmlns:a16="http://schemas.microsoft.com/office/drawing/2014/main" id="{CE1D65C9-E358-4C87-B65A-F83D31F59673}"/>
              </a:ext>
            </a:extLst>
          </p:cNvPr>
          <p:cNvSpPr>
            <a:spLocks noGrp="1"/>
          </p:cNvSpPr>
          <p:nvPr>
            <p:ph idx="1"/>
          </p:nvPr>
        </p:nvSpPr>
        <p:spPr/>
        <p:txBody>
          <a:bodyPr/>
          <a:lstStyle/>
          <a:p>
            <a:r>
              <a:rPr lang="en-US" sz="2600" dirty="0"/>
              <a:t>School District Property Taxes</a:t>
            </a:r>
          </a:p>
          <a:p>
            <a:pPr lvl="1"/>
            <a:r>
              <a:rPr lang="en-US" dirty="0"/>
              <a:t>Key steps in process are summarized on next slide</a:t>
            </a:r>
          </a:p>
          <a:p>
            <a:pPr lvl="1"/>
            <a:r>
              <a:rPr lang="en-US" dirty="0"/>
              <a:t>Any of these steps may affect taxes on a parcel of property, but district has control over only 1 of 7 steps</a:t>
            </a:r>
          </a:p>
        </p:txBody>
      </p:sp>
    </p:spTree>
    <p:extLst>
      <p:ext uri="{BB962C8B-B14F-4D97-AF65-F5344CB8AC3E}">
        <p14:creationId xmlns:p14="http://schemas.microsoft.com/office/powerpoint/2010/main" val="310049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6FE52A5-B571-4DF4-89DA-96D40694155A}"/>
              </a:ext>
            </a:extLst>
          </p:cNvPr>
          <p:cNvGrpSpPr/>
          <p:nvPr/>
        </p:nvGrpSpPr>
        <p:grpSpPr>
          <a:xfrm>
            <a:off x="614840" y="2098457"/>
            <a:ext cx="1627362" cy="1314049"/>
            <a:chOff x="5239" y="489789"/>
            <a:chExt cx="1627362" cy="1314049"/>
          </a:xfrm>
          <a:noFill/>
        </p:grpSpPr>
        <p:sp>
          <p:nvSpPr>
            <p:cNvPr id="46" name="Rectangle: Rounded Corners 45">
              <a:extLst>
                <a:ext uri="{FF2B5EF4-FFF2-40B4-BE49-F238E27FC236}">
                  <a16:creationId xmlns:a16="http://schemas.microsoft.com/office/drawing/2014/main" id="{9A573044-8E40-48F7-98E5-AA9638F2844F}"/>
                </a:ext>
              </a:extLst>
            </p:cNvPr>
            <p:cNvSpPr/>
            <p:nvPr/>
          </p:nvSpPr>
          <p:spPr>
            <a:xfrm>
              <a:off x="5239" y="489789"/>
              <a:ext cx="1627362" cy="1314049"/>
            </a:xfrm>
            <a:prstGeom prst="roundRect">
              <a:avLst>
                <a:gd name="adj" fmla="val 10000"/>
              </a:avLst>
            </a:prstGeom>
            <a:grpFill/>
            <a:ln w="25400" cap="flat" cmpd="sng" algn="ctr">
              <a:solidFill>
                <a:schemeClr val="accent2"/>
              </a:solidFill>
              <a:prstDash val="solid"/>
            </a:ln>
            <a:effectLst/>
          </p:spPr>
        </p:sp>
        <p:sp>
          <p:nvSpPr>
            <p:cNvPr id="47" name="Rectangle: Rounded Corners 4">
              <a:extLst>
                <a:ext uri="{FF2B5EF4-FFF2-40B4-BE49-F238E27FC236}">
                  <a16:creationId xmlns:a16="http://schemas.microsoft.com/office/drawing/2014/main" id="{AB17DA2B-C113-4BDD-94A7-0CFA81F2C3E3}"/>
                </a:ext>
              </a:extLst>
            </p:cNvPr>
            <p:cNvSpPr txBox="1"/>
            <p:nvPr/>
          </p:nvSpPr>
          <p:spPr>
            <a:xfrm>
              <a:off x="43726" y="528276"/>
              <a:ext cx="1550388" cy="1237075"/>
            </a:xfrm>
            <a:prstGeom prst="rect">
              <a:avLst/>
            </a:prstGeom>
            <a:grp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250" b="1" i="0" u="none" strike="noStrike" kern="1200" cap="none" spc="0" normalizeH="0" baseline="0" noProof="0" dirty="0">
                  <a:solidFill>
                    <a:srgbClr val="000000">
                      <a:lumMod val="75000"/>
                      <a:lumOff val="25000"/>
                    </a:srgbClr>
                  </a:solidFill>
                  <a:effectLst/>
                  <a:uLnTx/>
                  <a:uFillTx/>
                  <a:ea typeface="+mn-ea"/>
                  <a:cs typeface="+mn-cs"/>
                </a:rPr>
                <a:t>Step 1. </a:t>
              </a:r>
              <a:r>
                <a:rPr kumimoji="0" lang="en-US" sz="1250" b="0" i="0" u="none" strike="noStrike" kern="1200" cap="none" spc="0" normalizeH="0" baseline="0" noProof="0" dirty="0">
                  <a:solidFill>
                    <a:srgbClr val="FF6A13"/>
                  </a:solidFill>
                  <a:effectLst/>
                  <a:uLnTx/>
                  <a:uFillTx/>
                  <a:ea typeface="+mn-ea"/>
                  <a:cs typeface="+mn-cs"/>
                </a:rPr>
                <a:t>City or County Assessor </a:t>
              </a:r>
              <a:r>
                <a:rPr kumimoji="0" lang="en-US" sz="1250" b="0" i="0" u="none" strike="noStrike" kern="1200" cap="none" spc="0" normalizeH="0" baseline="0" noProof="0" dirty="0">
                  <a:solidFill>
                    <a:srgbClr val="000000">
                      <a:lumMod val="75000"/>
                      <a:lumOff val="25000"/>
                    </a:srgbClr>
                  </a:solidFill>
                  <a:effectLst/>
                  <a:uLnTx/>
                  <a:uFillTx/>
                  <a:ea typeface="+mn-ea"/>
                  <a:cs typeface="+mn-cs"/>
                </a:rPr>
                <a:t>determines estimated market value for each parcel of property in county.</a:t>
              </a:r>
            </a:p>
          </p:txBody>
        </p:sp>
      </p:grpSp>
      <p:grpSp>
        <p:nvGrpSpPr>
          <p:cNvPr id="8" name="Group 7">
            <a:extLst>
              <a:ext uri="{FF2B5EF4-FFF2-40B4-BE49-F238E27FC236}">
                <a16:creationId xmlns:a16="http://schemas.microsoft.com/office/drawing/2014/main" id="{36450AB0-67B6-4F1E-AB12-899350068D50}"/>
              </a:ext>
            </a:extLst>
          </p:cNvPr>
          <p:cNvGrpSpPr/>
          <p:nvPr/>
        </p:nvGrpSpPr>
        <p:grpSpPr>
          <a:xfrm>
            <a:off x="2377991" y="2564143"/>
            <a:ext cx="327126" cy="382676"/>
            <a:chOff x="1768390" y="955475"/>
            <a:chExt cx="327126" cy="382676"/>
          </a:xfrm>
          <a:solidFill>
            <a:schemeClr val="tx1"/>
          </a:solidFill>
        </p:grpSpPr>
        <p:sp>
          <p:nvSpPr>
            <p:cNvPr id="44" name="Arrow: Right 43">
              <a:extLst>
                <a:ext uri="{FF2B5EF4-FFF2-40B4-BE49-F238E27FC236}">
                  <a16:creationId xmlns:a16="http://schemas.microsoft.com/office/drawing/2014/main" id="{559C1AF5-CA5A-4140-8FC9-EC56D42B7690}"/>
                </a:ext>
              </a:extLst>
            </p:cNvPr>
            <p:cNvSpPr/>
            <p:nvPr/>
          </p:nvSpPr>
          <p:spPr>
            <a:xfrm>
              <a:off x="1768390" y="955475"/>
              <a:ext cx="327126" cy="382676"/>
            </a:xfrm>
            <a:prstGeom prst="rightArrow">
              <a:avLst>
                <a:gd name="adj1" fmla="val 60000"/>
                <a:gd name="adj2" fmla="val 50000"/>
              </a:avLst>
            </a:prstGeom>
            <a:grpFill/>
            <a:ln>
              <a:noFill/>
            </a:ln>
            <a:effectLst/>
          </p:spPr>
        </p:sp>
        <p:sp>
          <p:nvSpPr>
            <p:cNvPr id="45" name="Arrow: Right 6">
              <a:extLst>
                <a:ext uri="{FF2B5EF4-FFF2-40B4-BE49-F238E27FC236}">
                  <a16:creationId xmlns:a16="http://schemas.microsoft.com/office/drawing/2014/main" id="{3A619F58-A998-4263-B9DC-0167647D61D9}"/>
                </a:ext>
              </a:extLst>
            </p:cNvPr>
            <p:cNvSpPr txBox="1"/>
            <p:nvPr/>
          </p:nvSpPr>
          <p:spPr>
            <a:xfrm>
              <a:off x="1768390" y="1032010"/>
              <a:ext cx="228988" cy="229606"/>
            </a:xfrm>
            <a:prstGeom prst="rect">
              <a:avLst/>
            </a:prstGeom>
            <a:grpFill/>
            <a:ln>
              <a:noFill/>
            </a:ln>
            <a:effectLst/>
          </p:spPr>
          <p:txBody>
            <a:bodyPr spcFirstLastPara="0" vert="horz" wrap="square" lIns="0" tIns="0" rIns="0" bIns="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endParaRPr kumimoji="0" lang="en-US" sz="1250" b="0" i="0" u="none" strike="noStrike" kern="1200" cap="none" spc="0" normalizeH="0" baseline="0" noProof="0">
                <a:ln>
                  <a:noFill/>
                </a:ln>
                <a:solidFill>
                  <a:srgbClr val="FFFFFF"/>
                </a:solidFill>
                <a:effectLst/>
                <a:uLnTx/>
                <a:uFillTx/>
                <a:ea typeface="+mn-ea"/>
                <a:cs typeface="+mn-cs"/>
              </a:endParaRPr>
            </a:p>
          </p:txBody>
        </p:sp>
      </p:grpSp>
      <p:grpSp>
        <p:nvGrpSpPr>
          <p:cNvPr id="10" name="Group 9">
            <a:extLst>
              <a:ext uri="{FF2B5EF4-FFF2-40B4-BE49-F238E27FC236}">
                <a16:creationId xmlns:a16="http://schemas.microsoft.com/office/drawing/2014/main" id="{4DBA4F6C-4D23-4707-B6B6-360FAA29B328}"/>
              </a:ext>
            </a:extLst>
          </p:cNvPr>
          <p:cNvGrpSpPr/>
          <p:nvPr/>
        </p:nvGrpSpPr>
        <p:grpSpPr>
          <a:xfrm>
            <a:off x="2859422" y="1921096"/>
            <a:ext cx="2704920" cy="1668771"/>
            <a:chOff x="2249821" y="312428"/>
            <a:chExt cx="2704920" cy="1668771"/>
          </a:xfrm>
        </p:grpSpPr>
        <p:sp>
          <p:nvSpPr>
            <p:cNvPr id="42" name="Rectangle: Rounded Corners 41">
              <a:extLst>
                <a:ext uri="{FF2B5EF4-FFF2-40B4-BE49-F238E27FC236}">
                  <a16:creationId xmlns:a16="http://schemas.microsoft.com/office/drawing/2014/main" id="{BF4FAE11-4880-4CEE-A5B6-A1482D3B56F0}"/>
                </a:ext>
              </a:extLst>
            </p:cNvPr>
            <p:cNvSpPr/>
            <p:nvPr/>
          </p:nvSpPr>
          <p:spPr>
            <a:xfrm>
              <a:off x="2249821" y="312428"/>
              <a:ext cx="2704920" cy="1668771"/>
            </a:xfrm>
            <a:prstGeom prst="roundRect">
              <a:avLst>
                <a:gd name="adj" fmla="val 10000"/>
              </a:avLst>
            </a:prstGeom>
            <a:noFill/>
            <a:ln w="25400" cap="flat" cmpd="sng" algn="ctr">
              <a:solidFill>
                <a:schemeClr val="accent4"/>
              </a:solidFill>
              <a:prstDash val="solid"/>
            </a:ln>
            <a:effectLst/>
          </p:spPr>
        </p:sp>
        <p:sp>
          <p:nvSpPr>
            <p:cNvPr id="43" name="Rectangle: Rounded Corners 8">
              <a:extLst>
                <a:ext uri="{FF2B5EF4-FFF2-40B4-BE49-F238E27FC236}">
                  <a16:creationId xmlns:a16="http://schemas.microsoft.com/office/drawing/2014/main" id="{C0138A09-2360-4320-BA5B-77233780FE8D}"/>
                </a:ext>
              </a:extLst>
            </p:cNvPr>
            <p:cNvSpPr txBox="1"/>
            <p:nvPr/>
          </p:nvSpPr>
          <p:spPr>
            <a:xfrm>
              <a:off x="2298698" y="361305"/>
              <a:ext cx="2607166" cy="157101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250" b="1" i="0" u="none" strike="noStrike" kern="1200" cap="none" spc="0" normalizeH="0" baseline="0" noProof="0" dirty="0">
                  <a:ln>
                    <a:noFill/>
                  </a:ln>
                  <a:solidFill>
                    <a:srgbClr val="000000">
                      <a:lumMod val="75000"/>
                      <a:lumOff val="25000"/>
                    </a:srgbClr>
                  </a:solidFill>
                  <a:effectLst/>
                  <a:uLnTx/>
                  <a:uFillTx/>
                  <a:ea typeface="+mn-ea"/>
                  <a:cs typeface="+mn-cs"/>
                </a:rPr>
                <a:t>Step 2. </a:t>
              </a:r>
              <a:r>
                <a:rPr kumimoji="0" lang="en-US" sz="1250" b="0" i="0" u="none" strike="noStrike" kern="1200" cap="none" spc="0" normalizeH="0" baseline="0" noProof="0" dirty="0">
                  <a:ln>
                    <a:noFill/>
                  </a:ln>
                  <a:solidFill>
                    <a:srgbClr val="FF6A13"/>
                  </a:solidFill>
                  <a:effectLst/>
                  <a:uLnTx/>
                  <a:uFillTx/>
                  <a:ea typeface="+mn-ea"/>
                  <a:cs typeface="+mn-cs"/>
                </a:rPr>
                <a:t>Legislature</a:t>
              </a:r>
              <a:r>
                <a:rPr kumimoji="0" lang="en-US" sz="1250" b="0" i="0" u="none" strike="noStrike" kern="1200" cap="none" spc="0" normalizeH="0" baseline="0" noProof="0" dirty="0">
                  <a:ln>
                    <a:noFill/>
                  </a:ln>
                  <a:solidFill>
                    <a:srgbClr val="000000">
                      <a:lumMod val="75000"/>
                      <a:lumOff val="25000"/>
                    </a:srgbClr>
                  </a:solidFill>
                  <a:effectLst/>
                  <a:uLnTx/>
                  <a:uFillTx/>
                  <a:ea typeface="+mn-ea"/>
                  <a:cs typeface="+mn-cs"/>
                </a:rPr>
                <a:t> sets formulas for tax capacity. (E.g., for homestead residential property, tax capacity = 1% of first $500,000 in value + 1.25% of value over $500,000.) These formulas determine how much of tax burden will fall on different types of property.</a:t>
              </a:r>
            </a:p>
          </p:txBody>
        </p:sp>
      </p:grpSp>
      <p:grpSp>
        <p:nvGrpSpPr>
          <p:cNvPr id="12" name="Group 11">
            <a:extLst>
              <a:ext uri="{FF2B5EF4-FFF2-40B4-BE49-F238E27FC236}">
                <a16:creationId xmlns:a16="http://schemas.microsoft.com/office/drawing/2014/main" id="{F83FC4A7-5CB7-43CB-9600-40847A2F377D}"/>
              </a:ext>
            </a:extLst>
          </p:cNvPr>
          <p:cNvGrpSpPr/>
          <p:nvPr/>
        </p:nvGrpSpPr>
        <p:grpSpPr>
          <a:xfrm>
            <a:off x="5700131" y="2564143"/>
            <a:ext cx="327126" cy="382676"/>
            <a:chOff x="5090530" y="955475"/>
            <a:chExt cx="327126" cy="382676"/>
          </a:xfrm>
          <a:solidFill>
            <a:schemeClr val="tx1"/>
          </a:solidFill>
        </p:grpSpPr>
        <p:sp>
          <p:nvSpPr>
            <p:cNvPr id="40" name="Arrow: Right 39">
              <a:extLst>
                <a:ext uri="{FF2B5EF4-FFF2-40B4-BE49-F238E27FC236}">
                  <a16:creationId xmlns:a16="http://schemas.microsoft.com/office/drawing/2014/main" id="{30B2F8CE-D827-403A-A7E2-25F65F035BBC}"/>
                </a:ext>
              </a:extLst>
            </p:cNvPr>
            <p:cNvSpPr/>
            <p:nvPr/>
          </p:nvSpPr>
          <p:spPr>
            <a:xfrm>
              <a:off x="5090530" y="955475"/>
              <a:ext cx="327126" cy="382676"/>
            </a:xfrm>
            <a:prstGeom prst="rightArrow">
              <a:avLst>
                <a:gd name="adj1" fmla="val 60000"/>
                <a:gd name="adj2" fmla="val 50000"/>
              </a:avLst>
            </a:prstGeom>
            <a:grpFill/>
            <a:ln>
              <a:noFill/>
            </a:ln>
            <a:effectLst/>
          </p:spPr>
        </p:sp>
        <p:sp>
          <p:nvSpPr>
            <p:cNvPr id="41" name="Arrow: Right 10">
              <a:extLst>
                <a:ext uri="{FF2B5EF4-FFF2-40B4-BE49-F238E27FC236}">
                  <a16:creationId xmlns:a16="http://schemas.microsoft.com/office/drawing/2014/main" id="{870BED8C-70C9-4484-84B7-7A29E56C19FB}"/>
                </a:ext>
              </a:extLst>
            </p:cNvPr>
            <p:cNvSpPr txBox="1"/>
            <p:nvPr/>
          </p:nvSpPr>
          <p:spPr>
            <a:xfrm>
              <a:off x="5090530" y="1032010"/>
              <a:ext cx="228988" cy="229606"/>
            </a:xfrm>
            <a:prstGeom prst="rect">
              <a:avLst/>
            </a:prstGeom>
            <a:grpFill/>
            <a:ln>
              <a:noFill/>
            </a:ln>
            <a:effectLst/>
          </p:spPr>
          <p:txBody>
            <a:bodyPr spcFirstLastPara="0" vert="horz" wrap="square" lIns="0" tIns="0" rIns="0" bIns="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endParaRPr kumimoji="0" lang="en-US" sz="1250" b="0" i="0" u="none" strike="noStrike" kern="1200" cap="none" spc="0" normalizeH="0" baseline="0" noProof="0">
                <a:ln>
                  <a:noFill/>
                </a:ln>
                <a:solidFill>
                  <a:srgbClr val="FFFFFF"/>
                </a:solidFill>
                <a:effectLst/>
                <a:uLnTx/>
                <a:uFillTx/>
                <a:ea typeface="+mn-ea"/>
                <a:cs typeface="+mn-cs"/>
              </a:endParaRPr>
            </a:p>
          </p:txBody>
        </p:sp>
      </p:grpSp>
      <p:grpSp>
        <p:nvGrpSpPr>
          <p:cNvPr id="13" name="Group 12">
            <a:extLst>
              <a:ext uri="{FF2B5EF4-FFF2-40B4-BE49-F238E27FC236}">
                <a16:creationId xmlns:a16="http://schemas.microsoft.com/office/drawing/2014/main" id="{414DDB47-A389-4822-A2CD-85F709BD24EA}"/>
              </a:ext>
            </a:extLst>
          </p:cNvPr>
          <p:cNvGrpSpPr/>
          <p:nvPr/>
        </p:nvGrpSpPr>
        <p:grpSpPr>
          <a:xfrm>
            <a:off x="6181563" y="1977437"/>
            <a:ext cx="2459806" cy="1556088"/>
            <a:chOff x="5571962" y="368769"/>
            <a:chExt cx="2459806" cy="1556088"/>
          </a:xfrm>
        </p:grpSpPr>
        <p:sp>
          <p:nvSpPr>
            <p:cNvPr id="38" name="Rectangle: Rounded Corners 37">
              <a:extLst>
                <a:ext uri="{FF2B5EF4-FFF2-40B4-BE49-F238E27FC236}">
                  <a16:creationId xmlns:a16="http://schemas.microsoft.com/office/drawing/2014/main" id="{63388355-6FF4-41DA-9A8F-1DE899406494}"/>
                </a:ext>
              </a:extLst>
            </p:cNvPr>
            <p:cNvSpPr/>
            <p:nvPr/>
          </p:nvSpPr>
          <p:spPr>
            <a:xfrm>
              <a:off x="5571962" y="368769"/>
              <a:ext cx="2459806" cy="1556088"/>
            </a:xfrm>
            <a:prstGeom prst="roundRect">
              <a:avLst>
                <a:gd name="adj" fmla="val 10000"/>
              </a:avLst>
            </a:prstGeom>
            <a:noFill/>
            <a:ln w="25400" cap="flat" cmpd="sng" algn="ctr">
              <a:solidFill>
                <a:schemeClr val="accent2"/>
              </a:solidFill>
              <a:prstDash val="solid"/>
            </a:ln>
            <a:effectLst/>
          </p:spPr>
        </p:sp>
        <p:sp>
          <p:nvSpPr>
            <p:cNvPr id="39" name="Rectangle: Rounded Corners 12">
              <a:extLst>
                <a:ext uri="{FF2B5EF4-FFF2-40B4-BE49-F238E27FC236}">
                  <a16:creationId xmlns:a16="http://schemas.microsoft.com/office/drawing/2014/main" id="{6A8B6282-ECFA-4E88-BDDD-ACA94F0F6BF2}"/>
                </a:ext>
              </a:extLst>
            </p:cNvPr>
            <p:cNvSpPr txBox="1"/>
            <p:nvPr/>
          </p:nvSpPr>
          <p:spPr>
            <a:xfrm>
              <a:off x="5617538" y="414345"/>
              <a:ext cx="2368654" cy="1464936"/>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250" b="1" i="0" u="none" strike="noStrike" kern="1200" cap="none" spc="0" normalizeH="0" baseline="0" noProof="0" dirty="0">
                  <a:ln>
                    <a:noFill/>
                  </a:ln>
                  <a:solidFill>
                    <a:srgbClr val="000000">
                      <a:lumMod val="75000"/>
                      <a:lumOff val="25000"/>
                    </a:srgbClr>
                  </a:solidFill>
                  <a:effectLst/>
                  <a:uLnTx/>
                  <a:uFillTx/>
                  <a:ea typeface="+mn-ea"/>
                  <a:cs typeface="+mn-cs"/>
                </a:rPr>
                <a:t>Step 3. </a:t>
              </a:r>
              <a:r>
                <a:rPr kumimoji="0" lang="en-US" sz="1250" b="0" i="0" u="none" strike="noStrike" kern="1200" cap="none" spc="0" normalizeH="0" baseline="0" noProof="0" dirty="0">
                  <a:ln>
                    <a:noFill/>
                  </a:ln>
                  <a:solidFill>
                    <a:srgbClr val="FF6A13"/>
                  </a:solidFill>
                  <a:effectLst/>
                  <a:uLnTx/>
                  <a:uFillTx/>
                  <a:ea typeface="+mn-ea"/>
                  <a:cs typeface="+mn-cs"/>
                </a:rPr>
                <a:t>County Auditor </a:t>
              </a:r>
              <a:r>
                <a:rPr kumimoji="0" lang="en-US" sz="1250" b="0" i="0" u="none" strike="noStrike" kern="1200" cap="none" spc="0" normalizeH="0" baseline="0" noProof="0" dirty="0">
                  <a:ln>
                    <a:noFill/>
                  </a:ln>
                  <a:solidFill>
                    <a:srgbClr val="000000">
                      <a:lumMod val="75000"/>
                      <a:lumOff val="25000"/>
                    </a:srgbClr>
                  </a:solidFill>
                  <a:effectLst/>
                  <a:uLnTx/>
                  <a:uFillTx/>
                  <a:ea typeface="+mn-ea"/>
                  <a:cs typeface="+mn-cs"/>
                </a:rPr>
                <a:t>calculates tax capacity for each parcel of property in county (based on values from step 1 and tax capacity formulas from step 2), as well as total tax capacity for each school district.</a:t>
              </a:r>
            </a:p>
          </p:txBody>
        </p:sp>
      </p:grpSp>
      <p:grpSp>
        <p:nvGrpSpPr>
          <p:cNvPr id="14" name="Group 13">
            <a:extLst>
              <a:ext uri="{FF2B5EF4-FFF2-40B4-BE49-F238E27FC236}">
                <a16:creationId xmlns:a16="http://schemas.microsoft.com/office/drawing/2014/main" id="{4B5E859C-C044-4ABA-AF80-7A0965291AA0}"/>
              </a:ext>
            </a:extLst>
          </p:cNvPr>
          <p:cNvGrpSpPr/>
          <p:nvPr/>
        </p:nvGrpSpPr>
        <p:grpSpPr>
          <a:xfrm>
            <a:off x="8777158" y="2564143"/>
            <a:ext cx="327126" cy="382676"/>
            <a:chOff x="8167557" y="955475"/>
            <a:chExt cx="327126" cy="382676"/>
          </a:xfrm>
          <a:solidFill>
            <a:schemeClr val="tx1"/>
          </a:solidFill>
        </p:grpSpPr>
        <p:sp>
          <p:nvSpPr>
            <p:cNvPr id="36" name="Arrow: Right 35">
              <a:extLst>
                <a:ext uri="{FF2B5EF4-FFF2-40B4-BE49-F238E27FC236}">
                  <a16:creationId xmlns:a16="http://schemas.microsoft.com/office/drawing/2014/main" id="{E5EA65A4-FA64-4805-AF64-B82C5A7DB1FD}"/>
                </a:ext>
              </a:extLst>
            </p:cNvPr>
            <p:cNvSpPr/>
            <p:nvPr/>
          </p:nvSpPr>
          <p:spPr>
            <a:xfrm>
              <a:off x="8167557" y="955475"/>
              <a:ext cx="327126" cy="382676"/>
            </a:xfrm>
            <a:prstGeom prst="rightArrow">
              <a:avLst>
                <a:gd name="adj1" fmla="val 60000"/>
                <a:gd name="adj2" fmla="val 50000"/>
              </a:avLst>
            </a:prstGeom>
            <a:grpFill/>
            <a:ln>
              <a:noFill/>
            </a:ln>
            <a:effectLst/>
          </p:spPr>
        </p:sp>
        <p:sp>
          <p:nvSpPr>
            <p:cNvPr id="37" name="Arrow: Right 14">
              <a:extLst>
                <a:ext uri="{FF2B5EF4-FFF2-40B4-BE49-F238E27FC236}">
                  <a16:creationId xmlns:a16="http://schemas.microsoft.com/office/drawing/2014/main" id="{A27E1C74-FC6B-447A-9268-18F89125E2B1}"/>
                </a:ext>
              </a:extLst>
            </p:cNvPr>
            <p:cNvSpPr txBox="1"/>
            <p:nvPr/>
          </p:nvSpPr>
          <p:spPr>
            <a:xfrm>
              <a:off x="8167557" y="1032010"/>
              <a:ext cx="228988" cy="229606"/>
            </a:xfrm>
            <a:prstGeom prst="rect">
              <a:avLst/>
            </a:prstGeom>
            <a:grpFill/>
            <a:ln>
              <a:noFill/>
            </a:ln>
            <a:effectLst/>
          </p:spPr>
          <p:txBody>
            <a:bodyPr spcFirstLastPara="0" vert="horz" wrap="square" lIns="0" tIns="0" rIns="0" bIns="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endParaRPr kumimoji="0" lang="en-US" sz="1250" b="0" i="0" u="none" strike="noStrike" kern="1200" cap="none" spc="0" normalizeH="0" baseline="0" noProof="0">
                <a:ln>
                  <a:noFill/>
                </a:ln>
                <a:solidFill>
                  <a:srgbClr val="FFFFFF"/>
                </a:solidFill>
                <a:effectLst/>
                <a:uLnTx/>
                <a:uFillTx/>
                <a:ea typeface="+mn-ea"/>
                <a:cs typeface="+mn-cs"/>
              </a:endParaRPr>
            </a:p>
          </p:txBody>
        </p:sp>
      </p:grpSp>
      <p:grpSp>
        <p:nvGrpSpPr>
          <p:cNvPr id="15" name="Group 14">
            <a:extLst>
              <a:ext uri="{FF2B5EF4-FFF2-40B4-BE49-F238E27FC236}">
                <a16:creationId xmlns:a16="http://schemas.microsoft.com/office/drawing/2014/main" id="{9E4941DD-4B4E-4D79-8198-3DD689E020BB}"/>
              </a:ext>
            </a:extLst>
          </p:cNvPr>
          <p:cNvGrpSpPr/>
          <p:nvPr/>
        </p:nvGrpSpPr>
        <p:grpSpPr>
          <a:xfrm>
            <a:off x="9258589" y="2147725"/>
            <a:ext cx="2318571" cy="1215512"/>
            <a:chOff x="8648988" y="539057"/>
            <a:chExt cx="2318571" cy="1215512"/>
          </a:xfrm>
        </p:grpSpPr>
        <p:sp>
          <p:nvSpPr>
            <p:cNvPr id="34" name="Rectangle: Rounded Corners 33">
              <a:extLst>
                <a:ext uri="{FF2B5EF4-FFF2-40B4-BE49-F238E27FC236}">
                  <a16:creationId xmlns:a16="http://schemas.microsoft.com/office/drawing/2014/main" id="{D2C69B3D-AC90-4D5D-A753-BF5E3F03C0E0}"/>
                </a:ext>
              </a:extLst>
            </p:cNvPr>
            <p:cNvSpPr/>
            <p:nvPr/>
          </p:nvSpPr>
          <p:spPr>
            <a:xfrm>
              <a:off x="8648988" y="539057"/>
              <a:ext cx="2318571" cy="1215512"/>
            </a:xfrm>
            <a:prstGeom prst="roundRect">
              <a:avLst>
                <a:gd name="adj" fmla="val 10000"/>
              </a:avLst>
            </a:prstGeom>
            <a:noFill/>
            <a:ln w="25400" cap="flat" cmpd="sng" algn="ctr">
              <a:solidFill>
                <a:schemeClr val="accent2"/>
              </a:solidFill>
              <a:prstDash val="solid"/>
            </a:ln>
            <a:effectLst/>
          </p:spPr>
        </p:sp>
        <p:sp>
          <p:nvSpPr>
            <p:cNvPr id="35" name="Rectangle: Rounded Corners 16">
              <a:extLst>
                <a:ext uri="{FF2B5EF4-FFF2-40B4-BE49-F238E27FC236}">
                  <a16:creationId xmlns:a16="http://schemas.microsoft.com/office/drawing/2014/main" id="{3095DC90-3A7A-41BA-87A2-A0EA3252A8D6}"/>
                </a:ext>
              </a:extLst>
            </p:cNvPr>
            <p:cNvSpPr txBox="1"/>
            <p:nvPr/>
          </p:nvSpPr>
          <p:spPr>
            <a:xfrm>
              <a:off x="8684589" y="574658"/>
              <a:ext cx="2247369" cy="1144310"/>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250" b="1" i="0" u="none" strike="noStrike" kern="1200" cap="none" spc="0" normalizeH="0" baseline="0" noProof="0" dirty="0">
                  <a:ln>
                    <a:noFill/>
                  </a:ln>
                  <a:solidFill>
                    <a:srgbClr val="000000">
                      <a:lumMod val="75000"/>
                      <a:lumOff val="25000"/>
                    </a:srgbClr>
                  </a:solidFill>
                  <a:effectLst/>
                  <a:uLnTx/>
                  <a:uFillTx/>
                  <a:ea typeface="+mn-ea"/>
                  <a:cs typeface="+mn-cs"/>
                </a:rPr>
                <a:t>Step 4. </a:t>
              </a:r>
              <a:r>
                <a:rPr kumimoji="0" lang="en-US" sz="1250" b="0" i="0" u="none" strike="noStrike" kern="1200" cap="none" spc="0" normalizeH="0" baseline="0" noProof="0" dirty="0">
                  <a:ln>
                    <a:noFill/>
                  </a:ln>
                  <a:solidFill>
                    <a:srgbClr val="FF6A13"/>
                  </a:solidFill>
                  <a:effectLst/>
                  <a:uLnTx/>
                  <a:uFillTx/>
                  <a:ea typeface="+mn-ea"/>
                  <a:cs typeface="+mn-cs"/>
                </a:rPr>
                <a:t>Legislature</a:t>
              </a:r>
              <a:r>
                <a:rPr kumimoji="0" lang="en-US" sz="1250" b="0" i="0" u="none" strike="noStrike" kern="1200" cap="none" spc="0" normalizeH="0" baseline="0" noProof="0" dirty="0">
                  <a:ln>
                    <a:noFill/>
                  </a:ln>
                  <a:solidFill>
                    <a:srgbClr val="000000">
                      <a:lumMod val="75000"/>
                      <a:lumOff val="25000"/>
                    </a:srgbClr>
                  </a:solidFill>
                  <a:effectLst/>
                  <a:uLnTx/>
                  <a:uFillTx/>
                  <a:ea typeface="+mn-ea"/>
                  <a:cs typeface="+mn-cs"/>
                </a:rPr>
                <a:t> sets formulas which determine school district levy limits. These are maximum amounts of taxes school districts can levy in every category.</a:t>
              </a:r>
            </a:p>
          </p:txBody>
        </p:sp>
      </p:grpSp>
      <p:grpSp>
        <p:nvGrpSpPr>
          <p:cNvPr id="16" name="Group 15">
            <a:extLst>
              <a:ext uri="{FF2B5EF4-FFF2-40B4-BE49-F238E27FC236}">
                <a16:creationId xmlns:a16="http://schemas.microsoft.com/office/drawing/2014/main" id="{E1B8FC7F-41AC-425B-9AD1-668C6C098E86}"/>
              </a:ext>
            </a:extLst>
          </p:cNvPr>
          <p:cNvGrpSpPr/>
          <p:nvPr/>
        </p:nvGrpSpPr>
        <p:grpSpPr>
          <a:xfrm>
            <a:off x="10128503" y="3577469"/>
            <a:ext cx="382676" cy="520783"/>
            <a:chOff x="9518902" y="1968801"/>
            <a:chExt cx="382676" cy="520783"/>
          </a:xfrm>
          <a:solidFill>
            <a:schemeClr val="tx1"/>
          </a:solidFill>
        </p:grpSpPr>
        <p:sp>
          <p:nvSpPr>
            <p:cNvPr id="32" name="Arrow: Right 31">
              <a:extLst>
                <a:ext uri="{FF2B5EF4-FFF2-40B4-BE49-F238E27FC236}">
                  <a16:creationId xmlns:a16="http://schemas.microsoft.com/office/drawing/2014/main" id="{AC7B58EC-83CA-4CA8-8458-77FB1A95340C}"/>
                </a:ext>
              </a:extLst>
            </p:cNvPr>
            <p:cNvSpPr/>
            <p:nvPr/>
          </p:nvSpPr>
          <p:spPr>
            <a:xfrm rot="5710522">
              <a:off x="9449848" y="2037855"/>
              <a:ext cx="520783" cy="382676"/>
            </a:xfrm>
            <a:prstGeom prst="rightArrow">
              <a:avLst>
                <a:gd name="adj1" fmla="val 60000"/>
                <a:gd name="adj2" fmla="val 50000"/>
              </a:avLst>
            </a:prstGeom>
            <a:grpFill/>
            <a:ln>
              <a:noFill/>
            </a:ln>
            <a:effectLst/>
          </p:spPr>
        </p:sp>
        <p:sp>
          <p:nvSpPr>
            <p:cNvPr id="33" name="Arrow: Right 18">
              <a:extLst>
                <a:ext uri="{FF2B5EF4-FFF2-40B4-BE49-F238E27FC236}">
                  <a16:creationId xmlns:a16="http://schemas.microsoft.com/office/drawing/2014/main" id="{26A20B1F-0602-469F-8EEB-D8B971F939F0}"/>
                </a:ext>
              </a:extLst>
            </p:cNvPr>
            <p:cNvSpPr txBox="1"/>
            <p:nvPr/>
          </p:nvSpPr>
          <p:spPr>
            <a:xfrm rot="310522">
              <a:off x="9600614" y="1969036"/>
              <a:ext cx="229606" cy="405980"/>
            </a:xfrm>
            <a:prstGeom prst="rect">
              <a:avLst/>
            </a:prstGeom>
            <a:grpFill/>
            <a:ln>
              <a:noFill/>
            </a:ln>
            <a:effectLst/>
          </p:spPr>
          <p:txBody>
            <a:bodyPr spcFirstLastPara="0" vert="horz" wrap="square" lIns="0" tIns="0" rIns="0" bIns="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endParaRPr kumimoji="0" lang="en-US" sz="1250" b="0" i="0" u="none" strike="noStrike" kern="1200" cap="none" spc="0" normalizeH="0" baseline="0" noProof="0">
                <a:ln>
                  <a:noFill/>
                </a:ln>
                <a:solidFill>
                  <a:srgbClr val="FFFFFF"/>
                </a:solidFill>
                <a:effectLst/>
                <a:uLnTx/>
                <a:uFillTx/>
                <a:ea typeface="+mn-ea"/>
                <a:cs typeface="+mn-cs"/>
              </a:endParaRPr>
            </a:p>
          </p:txBody>
        </p:sp>
      </p:grpSp>
      <p:grpSp>
        <p:nvGrpSpPr>
          <p:cNvPr id="17" name="Group 16">
            <a:extLst>
              <a:ext uri="{FF2B5EF4-FFF2-40B4-BE49-F238E27FC236}">
                <a16:creationId xmlns:a16="http://schemas.microsoft.com/office/drawing/2014/main" id="{AE1A5766-871B-4F76-A5F2-194E6D384680}"/>
              </a:ext>
            </a:extLst>
          </p:cNvPr>
          <p:cNvGrpSpPr/>
          <p:nvPr/>
        </p:nvGrpSpPr>
        <p:grpSpPr>
          <a:xfrm>
            <a:off x="5636198" y="4275290"/>
            <a:ext cx="2618084" cy="1575543"/>
            <a:chOff x="8230976" y="2733174"/>
            <a:chExt cx="2736583" cy="1442443"/>
          </a:xfrm>
          <a:effectLst/>
        </p:grpSpPr>
        <p:sp>
          <p:nvSpPr>
            <p:cNvPr id="30" name="Rectangle: Rounded Corners 29">
              <a:extLst>
                <a:ext uri="{FF2B5EF4-FFF2-40B4-BE49-F238E27FC236}">
                  <a16:creationId xmlns:a16="http://schemas.microsoft.com/office/drawing/2014/main" id="{2A231A21-073A-4006-BB61-3EBFE995027D}"/>
                </a:ext>
              </a:extLst>
            </p:cNvPr>
            <p:cNvSpPr/>
            <p:nvPr/>
          </p:nvSpPr>
          <p:spPr>
            <a:xfrm>
              <a:off x="8230976" y="2733174"/>
              <a:ext cx="2736583" cy="1442443"/>
            </a:xfrm>
            <a:prstGeom prst="roundRect">
              <a:avLst>
                <a:gd name="adj" fmla="val 10000"/>
              </a:avLst>
            </a:prstGeom>
            <a:noFill/>
            <a:ln w="25400" cap="flat" cmpd="sng" algn="ctr">
              <a:solidFill>
                <a:srgbClr val="FF6600"/>
              </a:solidFill>
              <a:prstDash val="solid"/>
            </a:ln>
            <a:effectLst/>
          </p:spPr>
        </p:sp>
        <p:sp>
          <p:nvSpPr>
            <p:cNvPr id="31" name="Rectangle: Rounded Corners 20">
              <a:extLst>
                <a:ext uri="{FF2B5EF4-FFF2-40B4-BE49-F238E27FC236}">
                  <a16:creationId xmlns:a16="http://schemas.microsoft.com/office/drawing/2014/main" id="{47C269DC-D061-4B70-B854-B66C31A6F1A9}"/>
                </a:ext>
              </a:extLst>
            </p:cNvPr>
            <p:cNvSpPr txBox="1"/>
            <p:nvPr/>
          </p:nvSpPr>
          <p:spPr>
            <a:xfrm>
              <a:off x="8273224" y="2775422"/>
              <a:ext cx="2652087" cy="1357947"/>
            </a:xfrm>
            <a:prstGeom prst="rect">
              <a:avLst/>
            </a:prstGeom>
            <a:noFill/>
            <a:ln>
              <a:noFill/>
            </a:ln>
            <a:effectLst/>
          </p:spPr>
          <p:txBody>
            <a:bodyPr spcFirstLastPara="0" vert="horz" wrap="square" lIns="41910" tIns="41910" rIns="41910" bIns="41910" numCol="1" spcCol="1270" anchor="ctr" anchorCtr="0">
              <a:noAutofit/>
            </a:bodyPr>
            <a:lstStyle/>
            <a:p>
              <a:pPr lvl="0" defTabSz="488950">
                <a:lnSpc>
                  <a:spcPct val="90000"/>
                </a:lnSpc>
                <a:spcBef>
                  <a:spcPct val="0"/>
                </a:spcBef>
                <a:spcAft>
                  <a:spcPct val="35000"/>
                </a:spcAft>
              </a:pPr>
              <a:r>
                <a:rPr kumimoji="0" lang="en-US" sz="1250" b="1" i="0" u="none" strike="noStrike" kern="1200" cap="none" spc="0" normalizeH="0" baseline="0" noProof="0" dirty="0">
                  <a:ln>
                    <a:noFill/>
                  </a:ln>
                  <a:solidFill>
                    <a:srgbClr val="000000">
                      <a:lumMod val="75000"/>
                      <a:lumOff val="25000"/>
                    </a:srgbClr>
                  </a:solidFill>
                  <a:effectLst/>
                  <a:uLnTx/>
                  <a:uFillTx/>
                  <a:ea typeface="+mn-ea"/>
                  <a:cs typeface="+mn-cs"/>
                </a:rPr>
                <a:t>Step 6. </a:t>
              </a:r>
              <a:r>
                <a:rPr lang="en-US" sz="1250" dirty="0">
                  <a:solidFill>
                    <a:srgbClr val="FF6A13"/>
                  </a:solidFill>
                </a:rPr>
                <a:t>School Board </a:t>
              </a:r>
              <a:r>
                <a:rPr lang="en-US" sz="1250" dirty="0">
                  <a:solidFill>
                    <a:srgbClr val="000000">
                      <a:lumMod val="75000"/>
                      <a:lumOff val="25000"/>
                    </a:srgbClr>
                  </a:solidFill>
                </a:rPr>
                <a:t>adopts a proposed levy in September, based on limits set in step 5. After a public hearing, board adopts a final levy in December. Final levy cannot be more than proposed levy, except for amounts approved by voters.</a:t>
              </a:r>
              <a:endParaRPr kumimoji="0" lang="en-US" sz="1250" b="0" i="0" u="none" strike="noStrike" kern="1200" cap="none" spc="0" normalizeH="0" baseline="0" noProof="0" dirty="0">
                <a:ln>
                  <a:noFill/>
                </a:ln>
                <a:solidFill>
                  <a:srgbClr val="000000">
                    <a:lumMod val="75000"/>
                    <a:lumOff val="25000"/>
                  </a:srgbClr>
                </a:solidFill>
                <a:effectLst/>
                <a:uLnTx/>
                <a:uFillTx/>
                <a:ea typeface="+mn-ea"/>
                <a:cs typeface="+mn-cs"/>
              </a:endParaRPr>
            </a:p>
          </p:txBody>
        </p:sp>
      </p:grpSp>
      <p:grpSp>
        <p:nvGrpSpPr>
          <p:cNvPr id="18" name="Group 17">
            <a:extLst>
              <a:ext uri="{FF2B5EF4-FFF2-40B4-BE49-F238E27FC236}">
                <a16:creationId xmlns:a16="http://schemas.microsoft.com/office/drawing/2014/main" id="{5EBF5E96-099A-4363-884F-D85C57E2DA9E}"/>
              </a:ext>
            </a:extLst>
          </p:cNvPr>
          <p:cNvGrpSpPr/>
          <p:nvPr/>
        </p:nvGrpSpPr>
        <p:grpSpPr>
          <a:xfrm>
            <a:off x="8377662" y="4871725"/>
            <a:ext cx="327126" cy="382676"/>
            <a:chOff x="7768061" y="3263057"/>
            <a:chExt cx="327126" cy="382676"/>
          </a:xfrm>
          <a:solidFill>
            <a:schemeClr val="tx1"/>
          </a:solidFill>
        </p:grpSpPr>
        <p:sp>
          <p:nvSpPr>
            <p:cNvPr id="28" name="Arrow: Right 27">
              <a:extLst>
                <a:ext uri="{FF2B5EF4-FFF2-40B4-BE49-F238E27FC236}">
                  <a16:creationId xmlns:a16="http://schemas.microsoft.com/office/drawing/2014/main" id="{D9814834-F2AB-40A3-A6AD-206D2E33629E}"/>
                </a:ext>
              </a:extLst>
            </p:cNvPr>
            <p:cNvSpPr/>
            <p:nvPr/>
          </p:nvSpPr>
          <p:spPr>
            <a:xfrm rot="10800000">
              <a:off x="7768061" y="3263057"/>
              <a:ext cx="327126" cy="382676"/>
            </a:xfrm>
            <a:prstGeom prst="rightArrow">
              <a:avLst>
                <a:gd name="adj1" fmla="val 60000"/>
                <a:gd name="adj2" fmla="val 50000"/>
              </a:avLst>
            </a:prstGeom>
            <a:grpFill/>
            <a:ln>
              <a:noFill/>
            </a:ln>
            <a:effectLst/>
          </p:spPr>
        </p:sp>
        <p:sp>
          <p:nvSpPr>
            <p:cNvPr id="29" name="Arrow: Right 22">
              <a:extLst>
                <a:ext uri="{FF2B5EF4-FFF2-40B4-BE49-F238E27FC236}">
                  <a16:creationId xmlns:a16="http://schemas.microsoft.com/office/drawing/2014/main" id="{F31B2A60-B53B-4E65-87B0-857579CAA319}"/>
                </a:ext>
              </a:extLst>
            </p:cNvPr>
            <p:cNvSpPr txBox="1"/>
            <p:nvPr/>
          </p:nvSpPr>
          <p:spPr>
            <a:xfrm rot="21600000">
              <a:off x="7866199" y="3339592"/>
              <a:ext cx="228988" cy="229606"/>
            </a:xfrm>
            <a:prstGeom prst="rect">
              <a:avLst/>
            </a:prstGeom>
            <a:grpFill/>
            <a:ln>
              <a:noFill/>
            </a:ln>
            <a:effectLst/>
          </p:spPr>
          <p:txBody>
            <a:bodyPr spcFirstLastPara="0" vert="horz" wrap="square" lIns="0" tIns="0" rIns="0" bIns="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endParaRPr kumimoji="0" lang="en-US" sz="1250" b="0" i="0" u="none" strike="noStrike" kern="1200" cap="none" spc="0" normalizeH="0" baseline="0" noProof="0">
                <a:ln>
                  <a:noFill/>
                </a:ln>
                <a:solidFill>
                  <a:srgbClr val="FFFFFF"/>
                </a:solidFill>
                <a:effectLst/>
                <a:uLnTx/>
                <a:uFillTx/>
                <a:ea typeface="+mn-ea"/>
                <a:cs typeface="+mn-cs"/>
              </a:endParaRPr>
            </a:p>
          </p:txBody>
        </p:sp>
      </p:grpSp>
      <p:grpSp>
        <p:nvGrpSpPr>
          <p:cNvPr id="20" name="Group 19">
            <a:extLst>
              <a:ext uri="{FF2B5EF4-FFF2-40B4-BE49-F238E27FC236}">
                <a16:creationId xmlns:a16="http://schemas.microsoft.com/office/drawing/2014/main" id="{36E4D20A-47B9-486F-96BF-AC198822E173}"/>
              </a:ext>
            </a:extLst>
          </p:cNvPr>
          <p:cNvGrpSpPr/>
          <p:nvPr/>
        </p:nvGrpSpPr>
        <p:grpSpPr>
          <a:xfrm>
            <a:off x="5167347" y="4871725"/>
            <a:ext cx="327126" cy="382676"/>
            <a:chOff x="4557746" y="3263057"/>
            <a:chExt cx="327126" cy="382676"/>
          </a:xfrm>
          <a:solidFill>
            <a:schemeClr val="tx1"/>
          </a:solidFill>
        </p:grpSpPr>
        <p:sp>
          <p:nvSpPr>
            <p:cNvPr id="24" name="Arrow: Right 23">
              <a:extLst>
                <a:ext uri="{FF2B5EF4-FFF2-40B4-BE49-F238E27FC236}">
                  <a16:creationId xmlns:a16="http://schemas.microsoft.com/office/drawing/2014/main" id="{18354982-90B9-4809-8048-50BA57FECC55}"/>
                </a:ext>
              </a:extLst>
            </p:cNvPr>
            <p:cNvSpPr/>
            <p:nvPr/>
          </p:nvSpPr>
          <p:spPr>
            <a:xfrm rot="10800000">
              <a:off x="4557746" y="3263057"/>
              <a:ext cx="327126" cy="382676"/>
            </a:xfrm>
            <a:prstGeom prst="rightArrow">
              <a:avLst>
                <a:gd name="adj1" fmla="val 60000"/>
                <a:gd name="adj2" fmla="val 50000"/>
              </a:avLst>
            </a:prstGeom>
            <a:grpFill/>
            <a:ln>
              <a:noFill/>
            </a:ln>
            <a:effectLst/>
          </p:spPr>
        </p:sp>
        <p:sp>
          <p:nvSpPr>
            <p:cNvPr id="25" name="Arrow: Right 26">
              <a:extLst>
                <a:ext uri="{FF2B5EF4-FFF2-40B4-BE49-F238E27FC236}">
                  <a16:creationId xmlns:a16="http://schemas.microsoft.com/office/drawing/2014/main" id="{2750BA1F-0A46-4390-82F1-042999987D10}"/>
                </a:ext>
              </a:extLst>
            </p:cNvPr>
            <p:cNvSpPr txBox="1"/>
            <p:nvPr/>
          </p:nvSpPr>
          <p:spPr>
            <a:xfrm rot="21600000">
              <a:off x="4655884" y="3339592"/>
              <a:ext cx="228988" cy="229606"/>
            </a:xfrm>
            <a:prstGeom prst="rect">
              <a:avLst/>
            </a:prstGeom>
            <a:grpFill/>
            <a:ln>
              <a:noFill/>
            </a:ln>
            <a:effectLst/>
          </p:spPr>
          <p:txBody>
            <a:bodyPr spcFirstLastPara="0" vert="horz" wrap="square" lIns="0" tIns="0" rIns="0" bIns="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endParaRPr kumimoji="0" lang="en-US" sz="1250" b="0" i="0" u="none" strike="noStrike" kern="1200" cap="none" spc="0" normalizeH="0" baseline="0" noProof="0">
                <a:ln>
                  <a:noFill/>
                </a:ln>
                <a:solidFill>
                  <a:srgbClr val="FFFFFF"/>
                </a:solidFill>
                <a:effectLst/>
                <a:uLnTx/>
                <a:uFillTx/>
                <a:ea typeface="+mn-ea"/>
                <a:cs typeface="+mn-cs"/>
              </a:endParaRPr>
            </a:p>
          </p:txBody>
        </p:sp>
      </p:grpSp>
      <p:grpSp>
        <p:nvGrpSpPr>
          <p:cNvPr id="21" name="Group 20">
            <a:extLst>
              <a:ext uri="{FF2B5EF4-FFF2-40B4-BE49-F238E27FC236}">
                <a16:creationId xmlns:a16="http://schemas.microsoft.com/office/drawing/2014/main" id="{18612A9D-A955-4ED5-BAB5-BFD14E8A5C06}"/>
              </a:ext>
            </a:extLst>
          </p:cNvPr>
          <p:cNvGrpSpPr/>
          <p:nvPr/>
        </p:nvGrpSpPr>
        <p:grpSpPr>
          <a:xfrm>
            <a:off x="1556594" y="4415907"/>
            <a:ext cx="3436356" cy="1523916"/>
            <a:chOff x="967084" y="2692437"/>
            <a:chExt cx="3436356" cy="1523916"/>
          </a:xfrm>
        </p:grpSpPr>
        <p:sp>
          <p:nvSpPr>
            <p:cNvPr id="22" name="Rectangle: Rounded Corners 21">
              <a:extLst>
                <a:ext uri="{FF2B5EF4-FFF2-40B4-BE49-F238E27FC236}">
                  <a16:creationId xmlns:a16="http://schemas.microsoft.com/office/drawing/2014/main" id="{E5429BB4-EC18-4643-A26E-ABBAEB006C4A}"/>
                </a:ext>
              </a:extLst>
            </p:cNvPr>
            <p:cNvSpPr/>
            <p:nvPr/>
          </p:nvSpPr>
          <p:spPr>
            <a:xfrm>
              <a:off x="967084" y="2692437"/>
              <a:ext cx="3436356" cy="1523916"/>
            </a:xfrm>
            <a:prstGeom prst="roundRect">
              <a:avLst>
                <a:gd name="adj" fmla="val 10000"/>
              </a:avLst>
            </a:prstGeom>
            <a:noFill/>
            <a:ln w="25400" cap="flat" cmpd="sng" algn="ctr">
              <a:solidFill>
                <a:schemeClr val="accent2"/>
              </a:solidFill>
              <a:prstDash val="solid"/>
            </a:ln>
            <a:effectLst/>
          </p:spPr>
        </p:sp>
        <p:sp>
          <p:nvSpPr>
            <p:cNvPr id="23" name="Rectangle: Rounded Corners 28">
              <a:extLst>
                <a:ext uri="{FF2B5EF4-FFF2-40B4-BE49-F238E27FC236}">
                  <a16:creationId xmlns:a16="http://schemas.microsoft.com/office/drawing/2014/main" id="{D53AC02F-1810-436E-B2C0-FE2B9726570F}"/>
                </a:ext>
              </a:extLst>
            </p:cNvPr>
            <p:cNvSpPr txBox="1"/>
            <p:nvPr/>
          </p:nvSpPr>
          <p:spPr>
            <a:xfrm>
              <a:off x="1011718" y="2737071"/>
              <a:ext cx="3347088" cy="1434648"/>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250" b="1" i="0" u="none" strike="noStrike" kern="1200" cap="none" spc="0" normalizeH="0" baseline="0" noProof="0" dirty="0">
                  <a:ln>
                    <a:noFill/>
                  </a:ln>
                  <a:solidFill>
                    <a:srgbClr val="000000">
                      <a:lumMod val="75000"/>
                      <a:lumOff val="25000"/>
                    </a:srgbClr>
                  </a:solidFill>
                  <a:effectLst/>
                  <a:uLnTx/>
                  <a:uFillTx/>
                  <a:ea typeface="+mn-ea"/>
                  <a:cs typeface="+mn-cs"/>
                </a:rPr>
                <a:t>Step 7. </a:t>
              </a:r>
              <a:r>
                <a:rPr kumimoji="0" lang="en-US" sz="1250" b="0" i="0" u="none" strike="noStrike" kern="1200" cap="none" spc="0" normalizeH="0" baseline="0" noProof="0" dirty="0">
                  <a:ln>
                    <a:noFill/>
                  </a:ln>
                  <a:solidFill>
                    <a:srgbClr val="FF6A13"/>
                  </a:solidFill>
                  <a:effectLst/>
                  <a:uLnTx/>
                  <a:uFillTx/>
                  <a:ea typeface="+mn-ea"/>
                  <a:cs typeface="+mn-cs"/>
                </a:rPr>
                <a:t>County Auditor </a:t>
              </a:r>
              <a:r>
                <a:rPr kumimoji="0" lang="en-US" sz="1250" b="0" i="0" u="none" strike="noStrike" kern="1200" cap="none" spc="0" normalizeH="0" baseline="0" noProof="0" dirty="0">
                  <a:ln>
                    <a:noFill/>
                  </a:ln>
                  <a:solidFill>
                    <a:srgbClr val="000000">
                      <a:lumMod val="75000"/>
                      <a:lumOff val="25000"/>
                    </a:srgbClr>
                  </a:solidFill>
                  <a:effectLst/>
                  <a:uLnTx/>
                  <a:uFillTx/>
                  <a:ea typeface="+mn-ea"/>
                  <a:cs typeface="+mn-cs"/>
                </a:rPr>
                <a:t>divides final levy (determined by school board in step 6) by district’s total tax capacity (determined in step 3) to determine tax rate needed to raise proper levy amount. Auditor multiplies this tax rate times each property’s tax capacity, to determine school tax for that property.*</a:t>
              </a:r>
            </a:p>
          </p:txBody>
        </p:sp>
      </p:grpSp>
      <p:sp>
        <p:nvSpPr>
          <p:cNvPr id="48" name="Arrow: Down 47">
            <a:extLst>
              <a:ext uri="{FF2B5EF4-FFF2-40B4-BE49-F238E27FC236}">
                <a16:creationId xmlns:a16="http://schemas.microsoft.com/office/drawing/2014/main" id="{32E9BA65-BA25-4659-BACB-03F20E912C1B}"/>
              </a:ext>
            </a:extLst>
          </p:cNvPr>
          <p:cNvSpPr/>
          <p:nvPr/>
        </p:nvSpPr>
        <p:spPr>
          <a:xfrm rot="2911563">
            <a:off x="5308124" y="3296405"/>
            <a:ext cx="452387" cy="1260910"/>
          </a:xfrm>
          <a:prstGeom prst="downArrow">
            <a:avLst/>
          </a:prstGeom>
          <a:solidFill>
            <a:schemeClr val="tx1"/>
          </a:solidFill>
          <a:ln>
            <a:noFill/>
          </a:ln>
          <a:effectLst/>
        </p:spPr>
        <p:txBody>
          <a:bodyPr spcFirstLastPara="0" vert="horz" wrap="square" lIns="0" tIns="0" rIns="0" bIns="0" numCol="1" spcCol="1270" anchor="ctr" anchorCtr="0">
            <a:noAutofit/>
          </a:bodyPr>
          <a:lstStyle/>
          <a:p>
            <a:pPr defTabSz="711200">
              <a:lnSpc>
                <a:spcPct val="90000"/>
              </a:lnSpc>
              <a:spcAft>
                <a:spcPct val="35000"/>
              </a:spcAft>
            </a:pPr>
            <a:endParaRPr lang="en-US" sz="1250">
              <a:solidFill>
                <a:srgbClr val="FFFFFF"/>
              </a:solidFill>
            </a:endParaRPr>
          </a:p>
        </p:txBody>
      </p:sp>
      <p:sp>
        <p:nvSpPr>
          <p:cNvPr id="3" name="Title 2">
            <a:extLst>
              <a:ext uri="{FF2B5EF4-FFF2-40B4-BE49-F238E27FC236}">
                <a16:creationId xmlns:a16="http://schemas.microsoft.com/office/drawing/2014/main" id="{204D901B-9520-4598-BD60-7DB8347CE4A7}"/>
              </a:ext>
            </a:extLst>
          </p:cNvPr>
          <p:cNvSpPr>
            <a:spLocks noGrp="1"/>
          </p:cNvSpPr>
          <p:nvPr>
            <p:ph type="title"/>
          </p:nvPr>
        </p:nvSpPr>
        <p:spPr/>
        <p:txBody>
          <a:bodyPr/>
          <a:lstStyle/>
          <a:p>
            <a:r>
              <a:rPr lang="en-US" dirty="0"/>
              <a:t>School District Property Tax Process</a:t>
            </a:r>
            <a:endParaRPr lang="en-US" strike="sngStrike" dirty="0"/>
          </a:p>
        </p:txBody>
      </p:sp>
      <p:grpSp>
        <p:nvGrpSpPr>
          <p:cNvPr id="49" name="Group 48">
            <a:extLst>
              <a:ext uri="{FF2B5EF4-FFF2-40B4-BE49-F238E27FC236}">
                <a16:creationId xmlns:a16="http://schemas.microsoft.com/office/drawing/2014/main" id="{34E262E7-ABA2-402D-A6AE-CFFE9F280610}"/>
              </a:ext>
            </a:extLst>
          </p:cNvPr>
          <p:cNvGrpSpPr/>
          <p:nvPr/>
        </p:nvGrpSpPr>
        <p:grpSpPr>
          <a:xfrm>
            <a:off x="8951548" y="4341841"/>
            <a:ext cx="2736583" cy="1442443"/>
            <a:chOff x="8230976" y="2733174"/>
            <a:chExt cx="2736583" cy="1442443"/>
          </a:xfrm>
        </p:grpSpPr>
        <p:sp>
          <p:nvSpPr>
            <p:cNvPr id="50" name="Rectangle: Rounded Corners 49">
              <a:extLst>
                <a:ext uri="{FF2B5EF4-FFF2-40B4-BE49-F238E27FC236}">
                  <a16:creationId xmlns:a16="http://schemas.microsoft.com/office/drawing/2014/main" id="{744AD928-1F24-48BA-B3DB-29F652C0BE3A}"/>
                </a:ext>
              </a:extLst>
            </p:cNvPr>
            <p:cNvSpPr/>
            <p:nvPr/>
          </p:nvSpPr>
          <p:spPr>
            <a:xfrm>
              <a:off x="8230976" y="2733174"/>
              <a:ext cx="2736583" cy="1442443"/>
            </a:xfrm>
            <a:prstGeom prst="roundRect">
              <a:avLst>
                <a:gd name="adj" fmla="val 10000"/>
              </a:avLst>
            </a:prstGeom>
            <a:noFill/>
            <a:ln w="25400" cap="flat" cmpd="sng" algn="ctr">
              <a:solidFill>
                <a:schemeClr val="accent2"/>
              </a:solidFill>
              <a:prstDash val="solid"/>
            </a:ln>
            <a:effectLst/>
          </p:spPr>
        </p:sp>
        <p:sp>
          <p:nvSpPr>
            <p:cNvPr id="51" name="Rectangle: Rounded Corners 20">
              <a:extLst>
                <a:ext uri="{FF2B5EF4-FFF2-40B4-BE49-F238E27FC236}">
                  <a16:creationId xmlns:a16="http://schemas.microsoft.com/office/drawing/2014/main" id="{296E600C-7885-4471-B739-EC77BB1B5054}"/>
                </a:ext>
              </a:extLst>
            </p:cNvPr>
            <p:cNvSpPr txBox="1"/>
            <p:nvPr/>
          </p:nvSpPr>
          <p:spPr>
            <a:xfrm>
              <a:off x="8273224" y="2775422"/>
              <a:ext cx="2652087" cy="135794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250" b="1" i="0" u="none" strike="noStrike" kern="1200" cap="none" spc="0" normalizeH="0" baseline="0" noProof="0" dirty="0">
                  <a:ln>
                    <a:noFill/>
                  </a:ln>
                  <a:solidFill>
                    <a:srgbClr val="000000">
                      <a:lumMod val="75000"/>
                      <a:lumOff val="25000"/>
                    </a:srgbClr>
                  </a:solidFill>
                  <a:effectLst/>
                  <a:uLnTx/>
                  <a:uFillTx/>
                  <a:ea typeface="+mn-ea"/>
                  <a:cs typeface="+mn-cs"/>
                </a:rPr>
                <a:t>Step 5. </a:t>
              </a:r>
              <a:r>
                <a:rPr kumimoji="0" lang="en-US" sz="1250" b="0" i="0" u="none" strike="noStrike" kern="1200" cap="none" spc="0" normalizeH="0" baseline="0" noProof="0" dirty="0">
                  <a:ln>
                    <a:noFill/>
                  </a:ln>
                  <a:solidFill>
                    <a:srgbClr val="FF6A13"/>
                  </a:solidFill>
                  <a:effectLst/>
                  <a:uLnTx/>
                  <a:uFillTx/>
                  <a:ea typeface="+mn-ea"/>
                  <a:cs typeface="+mn-cs"/>
                </a:rPr>
                <a:t>Minnesota Department of Education </a:t>
              </a:r>
              <a:r>
                <a:rPr kumimoji="0" lang="en-US" sz="1250" b="0" i="0" u="none" strike="noStrike" kern="1200" cap="none" spc="0" normalizeH="0" baseline="0" noProof="0" dirty="0">
                  <a:ln>
                    <a:noFill/>
                  </a:ln>
                  <a:solidFill>
                    <a:srgbClr val="000000">
                      <a:lumMod val="75000"/>
                      <a:lumOff val="25000"/>
                    </a:srgbClr>
                  </a:solidFill>
                  <a:effectLst/>
                  <a:uLnTx/>
                  <a:uFillTx/>
                  <a:ea typeface="+mn-ea"/>
                  <a:cs typeface="+mn-cs"/>
                </a:rPr>
                <a:t>calculates detailed levy limits for each school district, based on formulas approved by Legislature in step 4. These limits tell districts exact amounts that can be levied in every category.</a:t>
              </a:r>
            </a:p>
          </p:txBody>
        </p:sp>
      </p:grpSp>
      <p:sp>
        <p:nvSpPr>
          <p:cNvPr id="52" name="TextBox 51">
            <a:extLst>
              <a:ext uri="{FF2B5EF4-FFF2-40B4-BE49-F238E27FC236}">
                <a16:creationId xmlns:a16="http://schemas.microsoft.com/office/drawing/2014/main" id="{39C1C21C-FBC3-41A2-AF61-67A12288C616}"/>
              </a:ext>
            </a:extLst>
          </p:cNvPr>
          <p:cNvSpPr txBox="1"/>
          <p:nvPr/>
        </p:nvSpPr>
        <p:spPr>
          <a:xfrm>
            <a:off x="619849" y="6011674"/>
            <a:ext cx="11073290" cy="284693"/>
          </a:xfrm>
          <a:prstGeom prst="rect">
            <a:avLst/>
          </a:prstGeom>
          <a:noFill/>
        </p:spPr>
        <p:txBody>
          <a:bodyPr wrap="square" rtlCol="0">
            <a:spAutoFit/>
          </a:bodyPr>
          <a:lstStyle/>
          <a:p>
            <a:r>
              <a:rPr lang="en-US" sz="1250" b="1" dirty="0">
                <a:solidFill>
                  <a:schemeClr val="tx1">
                    <a:lumMod val="75000"/>
                    <a:lumOff val="25000"/>
                  </a:schemeClr>
                </a:solidFill>
              </a:rPr>
              <a:t>Step 7*.  </a:t>
            </a:r>
            <a:r>
              <a:rPr lang="en-US" sz="1250" dirty="0">
                <a:solidFill>
                  <a:schemeClr val="tx1">
                    <a:lumMod val="75000"/>
                    <a:lumOff val="25000"/>
                  </a:schemeClr>
                </a:solidFill>
              </a:rPr>
              <a:t>For certain levy categories (referendum, equity &amp; transition levies), tax rates &amp; levy amounts are based on referendum market value, rather than tax capacity.</a:t>
            </a:r>
          </a:p>
        </p:txBody>
      </p:sp>
    </p:spTree>
    <p:extLst>
      <p:ext uri="{BB962C8B-B14F-4D97-AF65-F5344CB8AC3E}">
        <p14:creationId xmlns:p14="http://schemas.microsoft.com/office/powerpoint/2010/main" val="126152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52E7-33BF-4E66-A325-AD7BCB4B75CB}"/>
              </a:ext>
            </a:extLst>
          </p:cNvPr>
          <p:cNvSpPr>
            <a:spLocks noGrp="1"/>
          </p:cNvSpPr>
          <p:nvPr>
            <p:ph type="title"/>
          </p:nvPr>
        </p:nvSpPr>
        <p:spPr/>
        <p:txBody>
          <a:bodyPr/>
          <a:lstStyle/>
          <a:p>
            <a:r>
              <a:rPr lang="en-US" dirty="0"/>
              <a:t>Schedule of Events in Approval of District’s 2021 (Payable 2022) Tax Levy</a:t>
            </a:r>
          </a:p>
        </p:txBody>
      </p:sp>
      <p:graphicFrame>
        <p:nvGraphicFramePr>
          <p:cNvPr id="16" name="Content Placeholder 2">
            <a:extLst>
              <a:ext uri="{FF2B5EF4-FFF2-40B4-BE49-F238E27FC236}">
                <a16:creationId xmlns:a16="http://schemas.microsoft.com/office/drawing/2014/main" id="{2BA1C977-B1B9-4515-BD22-9C9ADCBEEF36}"/>
              </a:ext>
            </a:extLst>
          </p:cNvPr>
          <p:cNvGraphicFramePr>
            <a:graphicFrameLocks noGrp="1"/>
          </p:cNvGraphicFramePr>
          <p:nvPr>
            <p:ph idx="1"/>
            <p:extLst>
              <p:ext uri="{D42A27DB-BD31-4B8C-83A1-F6EECF244321}">
                <p14:modId xmlns:p14="http://schemas.microsoft.com/office/powerpoint/2010/main" val="407557614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82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52E7-33BF-4E66-A325-AD7BCB4B75CB}"/>
              </a:ext>
            </a:extLst>
          </p:cNvPr>
          <p:cNvSpPr>
            <a:spLocks noGrp="1"/>
          </p:cNvSpPr>
          <p:nvPr>
            <p:ph type="title"/>
          </p:nvPr>
        </p:nvSpPr>
        <p:spPr/>
        <p:txBody>
          <a:bodyPr/>
          <a:lstStyle/>
          <a:p>
            <a:r>
              <a:rPr lang="en-US" dirty="0"/>
              <a:t>Overview of Proposed Levy</a:t>
            </a:r>
            <a:br>
              <a:rPr lang="en-US" dirty="0"/>
            </a:br>
            <a:r>
              <a:rPr lang="en-US" dirty="0"/>
              <a:t>Payable </a:t>
            </a:r>
            <a:r>
              <a:rPr lang="en-US"/>
              <a:t>in 2022</a:t>
            </a:r>
            <a:endParaRPr lang="en-US" dirty="0"/>
          </a:p>
        </p:txBody>
      </p:sp>
      <p:sp>
        <p:nvSpPr>
          <p:cNvPr id="3" name="Content Placeholder 2">
            <a:extLst>
              <a:ext uri="{FF2B5EF4-FFF2-40B4-BE49-F238E27FC236}">
                <a16:creationId xmlns:a16="http://schemas.microsoft.com/office/drawing/2014/main" id="{945FD91C-F00C-4FBB-8753-F23142F69125}"/>
              </a:ext>
            </a:extLst>
          </p:cNvPr>
          <p:cNvSpPr>
            <a:spLocks noGrp="1"/>
          </p:cNvSpPr>
          <p:nvPr>
            <p:ph idx="1"/>
          </p:nvPr>
        </p:nvSpPr>
        <p:spPr>
          <a:xfrm>
            <a:off x="1097279" y="1845734"/>
            <a:ext cx="10449951" cy="4023360"/>
          </a:xfrm>
        </p:spPr>
        <p:txBody>
          <a:bodyPr/>
          <a:lstStyle/>
          <a:p>
            <a:pPr lvl="1"/>
            <a:r>
              <a:rPr lang="en-US" dirty="0"/>
              <a:t>Proposed property tax levy for 2022 is an increase from 2021 of $1,042,026 or 3.9%</a:t>
            </a:r>
          </a:p>
          <a:p>
            <a:pPr lvl="1"/>
            <a:r>
              <a:rPr lang="en-US" dirty="0"/>
              <a:t>Reasons for major increases and decreases in levy are included on following slides</a:t>
            </a:r>
          </a:p>
          <a:p>
            <a:pPr lvl="1"/>
            <a:endParaRPr lang="en-US" dirty="0"/>
          </a:p>
          <a:p>
            <a:pPr>
              <a:lnSpc>
                <a:spcPct val="100000"/>
              </a:lnSpc>
              <a:spcBef>
                <a:spcPts val="600"/>
              </a:spcBef>
              <a:spcAft>
                <a:spcPts val="600"/>
              </a:spcAft>
            </a:pPr>
            <a:endParaRPr lang="en-US" dirty="0"/>
          </a:p>
        </p:txBody>
      </p:sp>
    </p:spTree>
    <p:extLst>
      <p:ext uri="{BB962C8B-B14F-4D97-AF65-F5344CB8AC3E}">
        <p14:creationId xmlns:p14="http://schemas.microsoft.com/office/powerpoint/2010/main" val="1134386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0EA85C-904A-4D9B-8BC8-A3715ADDEEFC}"/>
              </a:ext>
            </a:extLst>
          </p:cNvPr>
          <p:cNvPicPr>
            <a:picLocks noChangeAspect="1"/>
          </p:cNvPicPr>
          <p:nvPr/>
        </p:nvPicPr>
        <p:blipFill>
          <a:blip r:embed="rId3"/>
          <a:stretch>
            <a:fillRect/>
          </a:stretch>
        </p:blipFill>
        <p:spPr>
          <a:xfrm>
            <a:off x="2600510" y="37324"/>
            <a:ext cx="6990980" cy="6270171"/>
          </a:xfrm>
          <a:prstGeom prst="rect">
            <a:avLst/>
          </a:prstGeom>
        </p:spPr>
      </p:pic>
    </p:spTree>
    <p:extLst>
      <p:ext uri="{BB962C8B-B14F-4D97-AF65-F5344CB8AC3E}">
        <p14:creationId xmlns:p14="http://schemas.microsoft.com/office/powerpoint/2010/main" val="122400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0F91-2A75-4265-909C-2C745FC31AF2}"/>
              </a:ext>
            </a:extLst>
          </p:cNvPr>
          <p:cNvSpPr>
            <a:spLocks noGrp="1"/>
          </p:cNvSpPr>
          <p:nvPr>
            <p:ph type="title"/>
          </p:nvPr>
        </p:nvSpPr>
        <p:spPr/>
        <p:txBody>
          <a:bodyPr/>
          <a:lstStyle/>
          <a:p>
            <a:r>
              <a:rPr lang="en-US" dirty="0"/>
              <a:t>Explanation of Levy Changes</a:t>
            </a:r>
          </a:p>
        </p:txBody>
      </p:sp>
      <p:sp>
        <p:nvSpPr>
          <p:cNvPr id="3" name="Content Placeholder 2">
            <a:extLst>
              <a:ext uri="{FF2B5EF4-FFF2-40B4-BE49-F238E27FC236}">
                <a16:creationId xmlns:a16="http://schemas.microsoft.com/office/drawing/2014/main" id="{02A6020B-660A-4158-A1C1-0479F696CA8A}"/>
              </a:ext>
            </a:extLst>
          </p:cNvPr>
          <p:cNvSpPr>
            <a:spLocks noGrp="1"/>
          </p:cNvSpPr>
          <p:nvPr>
            <p:ph idx="1"/>
          </p:nvPr>
        </p:nvSpPr>
        <p:spPr/>
        <p:txBody>
          <a:bodyPr/>
          <a:lstStyle/>
          <a:p>
            <a:r>
              <a:rPr lang="en-US" b="1" u="sng" dirty="0"/>
              <a:t>Categories</a:t>
            </a:r>
            <a:r>
              <a:rPr lang="en-US" b="1" dirty="0"/>
              <a:t>:</a:t>
            </a:r>
            <a:r>
              <a:rPr lang="en-US" dirty="0"/>
              <a:t> General Fund – Voter Approved Capital Project/Technology Levy </a:t>
            </a:r>
          </a:p>
          <a:p>
            <a:r>
              <a:rPr lang="en-US" b="1" u="sng" dirty="0"/>
              <a:t>Change</a:t>
            </a:r>
            <a:r>
              <a:rPr lang="en-US" b="1" dirty="0"/>
              <a:t>:</a:t>
            </a:r>
            <a:r>
              <a:rPr lang="en-US" dirty="0"/>
              <a:t>  +$175,314</a:t>
            </a:r>
          </a:p>
          <a:p>
            <a:r>
              <a:rPr lang="en-US" b="1" u="sng" dirty="0"/>
              <a:t>Use of Funds</a:t>
            </a:r>
            <a:r>
              <a:rPr lang="en-US" b="1" dirty="0"/>
              <a:t>:</a:t>
            </a:r>
            <a:r>
              <a:rPr lang="en-US" dirty="0"/>
              <a:t> Technology costs</a:t>
            </a:r>
          </a:p>
          <a:p>
            <a:r>
              <a:rPr lang="en-US" b="1" u="sng" dirty="0"/>
              <a:t>Reason for Change</a:t>
            </a:r>
            <a:r>
              <a:rPr lang="en-US" b="1" dirty="0"/>
              <a:t>:</a:t>
            </a:r>
          </a:p>
          <a:p>
            <a:pPr lvl="1"/>
            <a:r>
              <a:rPr lang="en-US" dirty="0">
                <a:solidFill>
                  <a:prstClr val="black"/>
                </a:solidFill>
              </a:rPr>
              <a:t>Levy is based on voter approved tax rate applied to tax base</a:t>
            </a:r>
          </a:p>
          <a:p>
            <a:pPr lvl="1"/>
            <a:r>
              <a:rPr lang="en-US" dirty="0">
                <a:solidFill>
                  <a:prstClr val="black"/>
                </a:solidFill>
              </a:rPr>
              <a:t>District’s tax base increased</a:t>
            </a:r>
            <a:endParaRPr lang="en-US" dirty="0"/>
          </a:p>
          <a:p>
            <a:endParaRPr lang="en-US" dirty="0"/>
          </a:p>
        </p:txBody>
      </p:sp>
    </p:spTree>
    <p:extLst>
      <p:ext uri="{BB962C8B-B14F-4D97-AF65-F5344CB8AC3E}">
        <p14:creationId xmlns:p14="http://schemas.microsoft.com/office/powerpoint/2010/main" val="79816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0F91-2A75-4265-909C-2C745FC31AF2}"/>
              </a:ext>
            </a:extLst>
          </p:cNvPr>
          <p:cNvSpPr>
            <a:spLocks noGrp="1"/>
          </p:cNvSpPr>
          <p:nvPr>
            <p:ph type="title"/>
          </p:nvPr>
        </p:nvSpPr>
        <p:spPr/>
        <p:txBody>
          <a:bodyPr/>
          <a:lstStyle/>
          <a:p>
            <a:r>
              <a:rPr lang="en-US" dirty="0"/>
              <a:t>Explanation of Levy Changes</a:t>
            </a:r>
          </a:p>
        </p:txBody>
      </p:sp>
      <p:sp>
        <p:nvSpPr>
          <p:cNvPr id="3" name="Content Placeholder 2">
            <a:extLst>
              <a:ext uri="{FF2B5EF4-FFF2-40B4-BE49-F238E27FC236}">
                <a16:creationId xmlns:a16="http://schemas.microsoft.com/office/drawing/2014/main" id="{02A6020B-660A-4158-A1C1-0479F696CA8A}"/>
              </a:ext>
            </a:extLst>
          </p:cNvPr>
          <p:cNvSpPr>
            <a:spLocks noGrp="1"/>
          </p:cNvSpPr>
          <p:nvPr>
            <p:ph idx="1"/>
          </p:nvPr>
        </p:nvSpPr>
        <p:spPr/>
        <p:txBody>
          <a:bodyPr/>
          <a:lstStyle/>
          <a:p>
            <a:r>
              <a:rPr lang="en-US" b="1" u="sng" dirty="0"/>
              <a:t>Categories</a:t>
            </a:r>
            <a:r>
              <a:rPr lang="en-US" b="1" dirty="0"/>
              <a:t>:</a:t>
            </a:r>
            <a:r>
              <a:rPr lang="en-US" dirty="0"/>
              <a:t> General Fund – Reemployment</a:t>
            </a:r>
          </a:p>
          <a:p>
            <a:r>
              <a:rPr lang="en-US" b="1" u="sng" dirty="0"/>
              <a:t>Change</a:t>
            </a:r>
            <a:r>
              <a:rPr lang="en-US" b="1" dirty="0"/>
              <a:t>:</a:t>
            </a:r>
            <a:r>
              <a:rPr lang="en-US" dirty="0"/>
              <a:t>  -$100,000</a:t>
            </a:r>
          </a:p>
          <a:p>
            <a:r>
              <a:rPr lang="en-US" b="1" u="sng" dirty="0"/>
              <a:t>Use of Funds</a:t>
            </a:r>
            <a:r>
              <a:rPr lang="en-US" b="1" dirty="0"/>
              <a:t>:</a:t>
            </a:r>
            <a:r>
              <a:rPr lang="en-US" dirty="0"/>
              <a:t> Unemployment expenditures</a:t>
            </a:r>
          </a:p>
          <a:p>
            <a:r>
              <a:rPr lang="en-US" b="1" u="sng" dirty="0"/>
              <a:t>Reason for Change</a:t>
            </a:r>
            <a:r>
              <a:rPr lang="en-US" b="1" dirty="0"/>
              <a:t>:</a:t>
            </a:r>
          </a:p>
          <a:p>
            <a:pPr lvl="1"/>
            <a:r>
              <a:rPr lang="en-US" dirty="0">
                <a:solidFill>
                  <a:prstClr val="black"/>
                </a:solidFill>
              </a:rPr>
              <a:t>Levy is based on anticipated unemployment expenditures. The district is anticipating lower unemployment expenditures for the next fiscal year.</a:t>
            </a:r>
            <a:endParaRPr lang="en-US" dirty="0"/>
          </a:p>
        </p:txBody>
      </p:sp>
    </p:spTree>
    <p:extLst>
      <p:ext uri="{BB962C8B-B14F-4D97-AF65-F5344CB8AC3E}">
        <p14:creationId xmlns:p14="http://schemas.microsoft.com/office/powerpoint/2010/main" val="247216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0F91-2A75-4265-909C-2C745FC31AF2}"/>
              </a:ext>
            </a:extLst>
          </p:cNvPr>
          <p:cNvSpPr>
            <a:spLocks noGrp="1"/>
          </p:cNvSpPr>
          <p:nvPr>
            <p:ph type="title"/>
          </p:nvPr>
        </p:nvSpPr>
        <p:spPr/>
        <p:txBody>
          <a:bodyPr/>
          <a:lstStyle/>
          <a:p>
            <a:r>
              <a:rPr lang="en-US" dirty="0"/>
              <a:t>Explanation of Levy Changes</a:t>
            </a:r>
          </a:p>
        </p:txBody>
      </p:sp>
      <p:sp>
        <p:nvSpPr>
          <p:cNvPr id="3" name="Content Placeholder 2">
            <a:extLst>
              <a:ext uri="{FF2B5EF4-FFF2-40B4-BE49-F238E27FC236}">
                <a16:creationId xmlns:a16="http://schemas.microsoft.com/office/drawing/2014/main" id="{02A6020B-660A-4158-A1C1-0479F696CA8A}"/>
              </a:ext>
            </a:extLst>
          </p:cNvPr>
          <p:cNvSpPr>
            <a:spLocks noGrp="1"/>
          </p:cNvSpPr>
          <p:nvPr>
            <p:ph idx="1"/>
          </p:nvPr>
        </p:nvSpPr>
        <p:spPr/>
        <p:txBody>
          <a:bodyPr>
            <a:normAutofit/>
          </a:bodyPr>
          <a:lstStyle/>
          <a:p>
            <a:r>
              <a:rPr lang="en-US" b="1" u="sng" dirty="0"/>
              <a:t>Category</a:t>
            </a:r>
            <a:r>
              <a:rPr lang="en-US" b="1" dirty="0"/>
              <a:t>:</a:t>
            </a:r>
            <a:r>
              <a:rPr lang="en-US" dirty="0"/>
              <a:t> General Fund – Prior Year Adjustments</a:t>
            </a:r>
          </a:p>
          <a:p>
            <a:r>
              <a:rPr lang="en-US" b="1" u="sng" dirty="0"/>
              <a:t>Change</a:t>
            </a:r>
            <a:r>
              <a:rPr lang="en-US" b="1" dirty="0"/>
              <a:t>:</a:t>
            </a:r>
            <a:r>
              <a:rPr lang="en-US" dirty="0"/>
              <a:t>  +$726,188</a:t>
            </a:r>
          </a:p>
          <a:p>
            <a:r>
              <a:rPr lang="en-US" b="1" u="sng" dirty="0"/>
              <a:t>Use of Funds</a:t>
            </a:r>
            <a:r>
              <a:rPr lang="en-US" b="1" dirty="0"/>
              <a:t>: </a:t>
            </a:r>
            <a:r>
              <a:rPr lang="en-US" dirty="0"/>
              <a:t> Various</a:t>
            </a:r>
          </a:p>
          <a:p>
            <a:r>
              <a:rPr lang="en-US" b="1" u="sng" dirty="0"/>
              <a:t>Reason for Change</a:t>
            </a:r>
            <a:r>
              <a:rPr lang="en-US" b="1" dirty="0"/>
              <a:t>:</a:t>
            </a:r>
          </a:p>
          <a:p>
            <a:pPr lvl="1"/>
            <a:r>
              <a:rPr lang="en-US" dirty="0"/>
              <a:t>Each year, initial levies are based on estimates of enrollment, values, and expenditures for future years</a:t>
            </a:r>
          </a:p>
          <a:p>
            <a:pPr lvl="1"/>
            <a:r>
              <a:rPr lang="en-US" dirty="0"/>
              <a:t>In later years, estimates are updated, and levies are retroactively adjusted</a:t>
            </a:r>
          </a:p>
        </p:txBody>
      </p:sp>
    </p:spTree>
    <p:extLst>
      <p:ext uri="{BB962C8B-B14F-4D97-AF65-F5344CB8AC3E}">
        <p14:creationId xmlns:p14="http://schemas.microsoft.com/office/powerpoint/2010/main" val="2969786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0F91-2A75-4265-909C-2C745FC31AF2}"/>
              </a:ext>
            </a:extLst>
          </p:cNvPr>
          <p:cNvSpPr>
            <a:spLocks noGrp="1"/>
          </p:cNvSpPr>
          <p:nvPr>
            <p:ph type="title"/>
          </p:nvPr>
        </p:nvSpPr>
        <p:spPr/>
        <p:txBody>
          <a:bodyPr/>
          <a:lstStyle/>
          <a:p>
            <a:r>
              <a:rPr lang="en-US" dirty="0"/>
              <a:t>Explanation of Levy Changes</a:t>
            </a:r>
          </a:p>
        </p:txBody>
      </p:sp>
      <p:sp>
        <p:nvSpPr>
          <p:cNvPr id="3" name="Content Placeholder 2">
            <a:extLst>
              <a:ext uri="{FF2B5EF4-FFF2-40B4-BE49-F238E27FC236}">
                <a16:creationId xmlns:a16="http://schemas.microsoft.com/office/drawing/2014/main" id="{02A6020B-660A-4158-A1C1-0479F696CA8A}"/>
              </a:ext>
            </a:extLst>
          </p:cNvPr>
          <p:cNvSpPr>
            <a:spLocks noGrp="1"/>
          </p:cNvSpPr>
          <p:nvPr>
            <p:ph idx="1"/>
          </p:nvPr>
        </p:nvSpPr>
        <p:spPr/>
        <p:txBody>
          <a:bodyPr>
            <a:normAutofit fontScale="92500" lnSpcReduction="10000"/>
          </a:bodyPr>
          <a:lstStyle/>
          <a:p>
            <a:r>
              <a:rPr lang="en-US" b="1" u="sng" dirty="0"/>
              <a:t>Category</a:t>
            </a:r>
            <a:r>
              <a:rPr lang="en-US" b="1" dirty="0"/>
              <a:t>:</a:t>
            </a:r>
            <a:r>
              <a:rPr lang="en-US" dirty="0"/>
              <a:t>  Debt Service Fund – Reduction for Debt Excess</a:t>
            </a:r>
          </a:p>
          <a:p>
            <a:r>
              <a:rPr lang="en-US" b="1" u="sng" dirty="0"/>
              <a:t>Change</a:t>
            </a:r>
            <a:r>
              <a:rPr lang="en-US" b="1" dirty="0"/>
              <a:t>:</a:t>
            </a:r>
            <a:r>
              <a:rPr lang="en-US" dirty="0"/>
              <a:t> +$189,193</a:t>
            </a:r>
          </a:p>
          <a:p>
            <a:r>
              <a:rPr lang="en-US" b="1" u="sng" dirty="0"/>
              <a:t>Use of Funds</a:t>
            </a:r>
            <a:r>
              <a:rPr lang="en-US" b="1" dirty="0"/>
              <a:t>:</a:t>
            </a:r>
            <a:r>
              <a:rPr lang="en-US" dirty="0"/>
              <a:t>  Payments on bonds</a:t>
            </a:r>
          </a:p>
          <a:p>
            <a:r>
              <a:rPr lang="en-US" b="1" u="sng" dirty="0"/>
              <a:t>Reason for Change</a:t>
            </a:r>
            <a:r>
              <a:rPr lang="en-US" b="1" dirty="0"/>
              <a:t>:</a:t>
            </a:r>
          </a:p>
          <a:p>
            <a:pPr marL="484632" lvl="1" indent="-283464">
              <a:lnSpc>
                <a:spcPct val="100000"/>
              </a:lnSpc>
              <a:defRPr/>
            </a:pPr>
            <a:r>
              <a:rPr lang="en-US" dirty="0">
                <a:solidFill>
                  <a:prstClr val="black">
                    <a:lumMod val="95000"/>
                    <a:lumOff val="5000"/>
                  </a:prstClr>
                </a:solidFill>
                <a:cs typeface="Arial" panose="020B0604020202020204" pitchFamily="34" charset="0"/>
              </a:rPr>
              <a:t>Districts are required to levy at 105% of debt service payment amounts to cover delinquencies in tax collections</a:t>
            </a:r>
          </a:p>
          <a:p>
            <a:pPr marL="484632" lvl="1" indent="-283464">
              <a:lnSpc>
                <a:spcPct val="100000"/>
              </a:lnSpc>
              <a:defRPr/>
            </a:pPr>
            <a:r>
              <a:rPr lang="en-US" dirty="0">
                <a:solidFill>
                  <a:prstClr val="black">
                    <a:lumMod val="95000"/>
                    <a:lumOff val="5000"/>
                  </a:prstClr>
                </a:solidFill>
                <a:cs typeface="Arial" panose="020B0604020202020204" pitchFamily="34" charset="0"/>
              </a:rPr>
              <a:t>Because delinquencies are generally less than 5%, most districts gradually build up fund balances in debt service funds</a:t>
            </a:r>
          </a:p>
          <a:p>
            <a:pPr marL="484632" lvl="1" indent="-283464">
              <a:lnSpc>
                <a:spcPct val="100000"/>
              </a:lnSpc>
              <a:defRPr/>
            </a:pPr>
            <a:r>
              <a:rPr lang="en-US" dirty="0">
                <a:solidFill>
                  <a:prstClr val="black">
                    <a:lumMod val="95000"/>
                    <a:lumOff val="5000"/>
                  </a:prstClr>
                </a:solidFill>
                <a:cs typeface="Arial" panose="020B0604020202020204" pitchFamily="34" charset="0"/>
              </a:rPr>
              <a:t>Formulas in state law determine adjustments to tax levy for debt excess balances</a:t>
            </a:r>
          </a:p>
          <a:p>
            <a:pPr marL="484632" lvl="1" indent="-283464">
              <a:lnSpc>
                <a:spcPct val="100000"/>
              </a:lnSpc>
              <a:defRPr/>
            </a:pPr>
            <a:r>
              <a:rPr lang="en-US" dirty="0">
                <a:solidFill>
                  <a:prstClr val="black">
                    <a:lumMod val="95000"/>
                    <a:lumOff val="5000"/>
                  </a:prstClr>
                </a:solidFill>
                <a:cs typeface="Arial" panose="020B0604020202020204" pitchFamily="34" charset="0"/>
              </a:rPr>
              <a:t>Debt Excess levy reduction for 2022 is less than 2021 resulting in a levy increase</a:t>
            </a:r>
            <a:endParaRPr lang="en-US" dirty="0"/>
          </a:p>
          <a:p>
            <a:endParaRPr lang="en-US" dirty="0"/>
          </a:p>
        </p:txBody>
      </p:sp>
    </p:spTree>
    <p:extLst>
      <p:ext uri="{BB962C8B-B14F-4D97-AF65-F5344CB8AC3E}">
        <p14:creationId xmlns:p14="http://schemas.microsoft.com/office/powerpoint/2010/main" val="406804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49EF-CC5B-40AF-8BBB-5568DAC49035}"/>
              </a:ext>
            </a:extLst>
          </p:cNvPr>
          <p:cNvSpPr>
            <a:spLocks noGrp="1"/>
          </p:cNvSpPr>
          <p:nvPr>
            <p:ph type="title"/>
          </p:nvPr>
        </p:nvSpPr>
        <p:spPr/>
        <p:txBody>
          <a:bodyPr>
            <a:noAutofit/>
          </a:bodyPr>
          <a:lstStyle/>
          <a:p>
            <a:r>
              <a:rPr lang="en-US" dirty="0"/>
              <a:t>Hearing</a:t>
            </a:r>
            <a:br>
              <a:rPr lang="en-US" dirty="0"/>
            </a:br>
            <a:r>
              <a:rPr lang="en-US" dirty="0"/>
              <a:t>Agenda</a:t>
            </a:r>
            <a:br>
              <a:rPr lang="en-US" dirty="0"/>
            </a:br>
            <a:r>
              <a:rPr lang="en-US" dirty="0"/>
              <a:t>__________</a:t>
            </a:r>
          </a:p>
        </p:txBody>
      </p:sp>
      <p:sp>
        <p:nvSpPr>
          <p:cNvPr id="3" name="Content Placeholder 2">
            <a:extLst>
              <a:ext uri="{FF2B5EF4-FFF2-40B4-BE49-F238E27FC236}">
                <a16:creationId xmlns:a16="http://schemas.microsoft.com/office/drawing/2014/main" id="{2F7681A6-249B-45BF-B137-0313C2A6935F}"/>
              </a:ext>
            </a:extLst>
          </p:cNvPr>
          <p:cNvSpPr>
            <a:spLocks noGrp="1"/>
          </p:cNvSpPr>
          <p:nvPr>
            <p:ph idx="1"/>
          </p:nvPr>
        </p:nvSpPr>
        <p:spPr/>
        <p:txBody>
          <a:bodyPr/>
          <a:lstStyle/>
          <a:p>
            <a:pPr lvl="1"/>
            <a:r>
              <a:rPr lang="en-US" dirty="0"/>
              <a:t>Background Information on School Funding</a:t>
            </a:r>
          </a:p>
          <a:p>
            <a:pPr lvl="1"/>
            <a:r>
              <a:rPr lang="en-US" dirty="0"/>
              <a:t>District’s Budget</a:t>
            </a:r>
          </a:p>
          <a:p>
            <a:pPr lvl="1"/>
            <a:r>
              <a:rPr lang="en-US" dirty="0"/>
              <a:t>District’s Proposed Tax Levy for Taxes Payable in 2022</a:t>
            </a:r>
          </a:p>
          <a:p>
            <a:pPr lvl="1"/>
            <a:r>
              <a:rPr lang="en-US" dirty="0"/>
              <a:t>Public Comments</a:t>
            </a:r>
          </a:p>
          <a:p>
            <a:endParaRPr lang="en-US" dirty="0"/>
          </a:p>
        </p:txBody>
      </p:sp>
      <p:sp>
        <p:nvSpPr>
          <p:cNvPr id="4" name="Text Placeholder 3">
            <a:extLst>
              <a:ext uri="{FF2B5EF4-FFF2-40B4-BE49-F238E27FC236}">
                <a16:creationId xmlns:a16="http://schemas.microsoft.com/office/drawing/2014/main" id="{EA13D3FF-0977-419A-9E4B-C96B0EA0DA4A}"/>
              </a:ext>
            </a:extLst>
          </p:cNvPr>
          <p:cNvSpPr>
            <a:spLocks noGrp="1"/>
          </p:cNvSpPr>
          <p:nvPr>
            <p:ph type="body" sz="half" idx="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33637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74F-3165-4B68-AD4E-6C12CCC6C083}"/>
              </a:ext>
            </a:extLst>
          </p:cNvPr>
          <p:cNvSpPr>
            <a:spLocks noGrp="1"/>
          </p:cNvSpPr>
          <p:nvPr>
            <p:ph type="title"/>
          </p:nvPr>
        </p:nvSpPr>
        <p:spPr/>
        <p:txBody>
          <a:bodyPr/>
          <a:lstStyle/>
          <a:p>
            <a:r>
              <a:rPr lang="en-US" dirty="0"/>
              <a:t>Factors Impacting Individual</a:t>
            </a:r>
            <a:br>
              <a:rPr lang="en-US" dirty="0"/>
            </a:br>
            <a:r>
              <a:rPr lang="en-US" dirty="0"/>
              <a:t>Taxpayers’ School Taxes</a:t>
            </a:r>
          </a:p>
        </p:txBody>
      </p:sp>
      <p:graphicFrame>
        <p:nvGraphicFramePr>
          <p:cNvPr id="5" name="Content Placeholder 2">
            <a:extLst>
              <a:ext uri="{FF2B5EF4-FFF2-40B4-BE49-F238E27FC236}">
                <a16:creationId xmlns:a16="http://schemas.microsoft.com/office/drawing/2014/main" id="{67479B0F-4D01-46EA-AC7B-56014C7315C6}"/>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199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74F-3165-4B68-AD4E-6C12CCC6C083}"/>
              </a:ext>
            </a:extLst>
          </p:cNvPr>
          <p:cNvSpPr>
            <a:spLocks noGrp="1"/>
          </p:cNvSpPr>
          <p:nvPr>
            <p:ph type="title"/>
          </p:nvPr>
        </p:nvSpPr>
        <p:spPr/>
        <p:txBody>
          <a:bodyPr/>
          <a:lstStyle/>
          <a:p>
            <a:r>
              <a:rPr lang="en-US" dirty="0"/>
              <a:t>Four Year School Levy Comparison</a:t>
            </a:r>
          </a:p>
        </p:txBody>
      </p:sp>
      <p:sp>
        <p:nvSpPr>
          <p:cNvPr id="3" name="Content Placeholder 2">
            <a:extLst>
              <a:ext uri="{FF2B5EF4-FFF2-40B4-BE49-F238E27FC236}">
                <a16:creationId xmlns:a16="http://schemas.microsoft.com/office/drawing/2014/main" id="{AEC17943-E14F-42DC-9EB0-B31637EF9348}"/>
              </a:ext>
            </a:extLst>
          </p:cNvPr>
          <p:cNvSpPr>
            <a:spLocks noGrp="1"/>
          </p:cNvSpPr>
          <p:nvPr>
            <p:ph idx="1"/>
          </p:nvPr>
        </p:nvSpPr>
        <p:spPr/>
        <p:txBody>
          <a:bodyPr>
            <a:normAutofit/>
          </a:bodyPr>
          <a:lstStyle/>
          <a:p>
            <a:pPr lvl="1"/>
            <a:r>
              <a:rPr lang="en-US" dirty="0"/>
              <a:t>Following slides show examples of changes in school district portion of property taxes from 2019 to 2022</a:t>
            </a:r>
          </a:p>
          <a:p>
            <a:pPr lvl="1"/>
            <a:r>
              <a:rPr lang="en-US" dirty="0"/>
              <a:t>Examples include school district taxes only</a:t>
            </a:r>
          </a:p>
          <a:p>
            <a:pPr lvl="1"/>
            <a:r>
              <a:rPr lang="en-US" dirty="0"/>
              <a:t>All examples are based on a 11.9% increase in property value over this four-year period</a:t>
            </a:r>
          </a:p>
          <a:p>
            <a:pPr marL="747522" lvl="3" indent="-283464">
              <a:lnSpc>
                <a:spcPct val="100000"/>
              </a:lnSpc>
              <a:spcBef>
                <a:spcPts val="600"/>
              </a:spcBef>
              <a:spcAft>
                <a:spcPts val="600"/>
              </a:spcAft>
              <a:buSzPct val="50000"/>
              <a:buFont typeface="Courier New" panose="02070309020205020404" pitchFamily="49" charset="0"/>
              <a:buChar char="o"/>
              <a:defRPr/>
            </a:pPr>
            <a:r>
              <a:rPr lang="en-US" sz="2000" dirty="0">
                <a:solidFill>
                  <a:schemeClr val="tx1">
                    <a:lumMod val="95000"/>
                    <a:lumOff val="5000"/>
                  </a:schemeClr>
                </a:solidFill>
                <a:cs typeface="Arial" panose="020B0604020202020204" pitchFamily="34" charset="0"/>
              </a:rPr>
              <a:t>Actual changes in value may be more or less than this for any parcel of property</a:t>
            </a:r>
          </a:p>
          <a:p>
            <a:pPr marL="747522" lvl="3" indent="-283464">
              <a:lnSpc>
                <a:spcPct val="100000"/>
              </a:lnSpc>
              <a:spcBef>
                <a:spcPts val="600"/>
              </a:spcBef>
              <a:spcAft>
                <a:spcPts val="600"/>
              </a:spcAft>
              <a:buSzPct val="50000"/>
              <a:buFont typeface="Courier New" panose="02070309020205020404" pitchFamily="49" charset="0"/>
              <a:buChar char="o"/>
              <a:defRPr/>
            </a:pPr>
            <a:r>
              <a:rPr lang="en-US" sz="2000" dirty="0">
                <a:solidFill>
                  <a:schemeClr val="tx1">
                    <a:lumMod val="95000"/>
                    <a:lumOff val="5000"/>
                  </a:schemeClr>
                </a:solidFill>
                <a:cs typeface="Arial" panose="020B0604020202020204" pitchFamily="34" charset="0"/>
              </a:rPr>
              <a:t>Intended to provide a fair representation of what happened to school district property taxes over this period for typical properties</a:t>
            </a:r>
          </a:p>
          <a:p>
            <a:pPr marL="0" indent="0">
              <a:buNone/>
            </a:pPr>
            <a:endParaRPr lang="en-US" dirty="0"/>
          </a:p>
        </p:txBody>
      </p:sp>
    </p:spTree>
    <p:extLst>
      <p:ext uri="{BB962C8B-B14F-4D97-AF65-F5344CB8AC3E}">
        <p14:creationId xmlns:p14="http://schemas.microsoft.com/office/powerpoint/2010/main" val="1599588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74F-3165-4B68-AD4E-6C12CCC6C083}"/>
              </a:ext>
            </a:extLst>
          </p:cNvPr>
          <p:cNvSpPr>
            <a:spLocks noGrp="1"/>
          </p:cNvSpPr>
          <p:nvPr>
            <p:ph type="title"/>
          </p:nvPr>
        </p:nvSpPr>
        <p:spPr/>
        <p:txBody>
          <a:bodyPr/>
          <a:lstStyle/>
          <a:p>
            <a:r>
              <a:rPr lang="en-US" dirty="0"/>
              <a:t>Impact on Taxpayers</a:t>
            </a:r>
          </a:p>
        </p:txBody>
      </p:sp>
      <p:sp>
        <p:nvSpPr>
          <p:cNvPr id="3" name="Content Placeholder 2">
            <a:extLst>
              <a:ext uri="{FF2B5EF4-FFF2-40B4-BE49-F238E27FC236}">
                <a16:creationId xmlns:a16="http://schemas.microsoft.com/office/drawing/2014/main" id="{AEC17943-E14F-42DC-9EB0-B31637EF9348}"/>
              </a:ext>
            </a:extLst>
          </p:cNvPr>
          <p:cNvSpPr>
            <a:spLocks noGrp="1"/>
          </p:cNvSpPr>
          <p:nvPr>
            <p:ph idx="1"/>
          </p:nvPr>
        </p:nvSpPr>
        <p:spPr/>
        <p:txBody>
          <a:bodyPr/>
          <a:lstStyle/>
          <a:p>
            <a:pPr lvl="1"/>
            <a:r>
              <a:rPr lang="en-US" dirty="0"/>
              <a:t>Examples are for property in City of Richfield</a:t>
            </a:r>
          </a:p>
          <a:p>
            <a:pPr lvl="1"/>
            <a:r>
              <a:rPr lang="en-US" dirty="0"/>
              <a:t>Amounts for 2022 are preliminary estimates, based on best available data – final amounts could change slightly</a:t>
            </a:r>
          </a:p>
          <a:p>
            <a:pPr lvl="1"/>
            <a:r>
              <a:rPr lang="en-US" dirty="0"/>
              <a:t>Estimates prepared by Ehlers, District’s municipal financial advisors</a:t>
            </a:r>
          </a:p>
          <a:p>
            <a:pPr>
              <a:lnSpc>
                <a:spcPct val="100000"/>
              </a:lnSpc>
              <a:spcBef>
                <a:spcPts val="600"/>
              </a:spcBef>
              <a:spcAft>
                <a:spcPts val="600"/>
              </a:spcAft>
            </a:pPr>
            <a:endParaRPr lang="en-US" dirty="0"/>
          </a:p>
        </p:txBody>
      </p:sp>
    </p:spTree>
    <p:extLst>
      <p:ext uri="{BB962C8B-B14F-4D97-AF65-F5344CB8AC3E}">
        <p14:creationId xmlns:p14="http://schemas.microsoft.com/office/powerpoint/2010/main" val="3147937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26BD232-25A6-4512-BFC9-0D83141B71E8}"/>
              </a:ext>
            </a:extLst>
          </p:cNvPr>
          <p:cNvPicPr>
            <a:picLocks noChangeAspect="1"/>
          </p:cNvPicPr>
          <p:nvPr/>
        </p:nvPicPr>
        <p:blipFill>
          <a:blip r:embed="rId2"/>
          <a:stretch>
            <a:fillRect/>
          </a:stretch>
        </p:blipFill>
        <p:spPr>
          <a:xfrm>
            <a:off x="954349" y="630876"/>
            <a:ext cx="10283301" cy="5596248"/>
          </a:xfrm>
          <a:prstGeom prst="rect">
            <a:avLst/>
          </a:prstGeom>
        </p:spPr>
      </p:pic>
    </p:spTree>
    <p:extLst>
      <p:ext uri="{BB962C8B-B14F-4D97-AF65-F5344CB8AC3E}">
        <p14:creationId xmlns:p14="http://schemas.microsoft.com/office/powerpoint/2010/main" val="778617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BE1F336-337D-4CD9-BB94-10D95B3EC57D}"/>
              </a:ext>
            </a:extLst>
          </p:cNvPr>
          <p:cNvPicPr>
            <a:picLocks noChangeAspect="1"/>
          </p:cNvPicPr>
          <p:nvPr/>
        </p:nvPicPr>
        <p:blipFill>
          <a:blip r:embed="rId2"/>
          <a:stretch>
            <a:fillRect/>
          </a:stretch>
        </p:blipFill>
        <p:spPr>
          <a:xfrm>
            <a:off x="744938" y="744768"/>
            <a:ext cx="10702124" cy="5368464"/>
          </a:xfrm>
          <a:prstGeom prst="rect">
            <a:avLst/>
          </a:prstGeom>
        </p:spPr>
      </p:pic>
    </p:spTree>
    <p:extLst>
      <p:ext uri="{BB962C8B-B14F-4D97-AF65-F5344CB8AC3E}">
        <p14:creationId xmlns:p14="http://schemas.microsoft.com/office/powerpoint/2010/main" val="2647305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4F5166-82B0-48DA-AB23-6A3A2D57EA7A}"/>
              </a:ext>
            </a:extLst>
          </p:cNvPr>
          <p:cNvPicPr>
            <a:picLocks noChangeAspect="1"/>
          </p:cNvPicPr>
          <p:nvPr/>
        </p:nvPicPr>
        <p:blipFill>
          <a:blip r:embed="rId2"/>
          <a:stretch>
            <a:fillRect/>
          </a:stretch>
        </p:blipFill>
        <p:spPr>
          <a:xfrm>
            <a:off x="744938" y="762170"/>
            <a:ext cx="10702124" cy="5333660"/>
          </a:xfrm>
          <a:prstGeom prst="rect">
            <a:avLst/>
          </a:prstGeom>
        </p:spPr>
      </p:pic>
    </p:spTree>
    <p:extLst>
      <p:ext uri="{BB962C8B-B14F-4D97-AF65-F5344CB8AC3E}">
        <p14:creationId xmlns:p14="http://schemas.microsoft.com/office/powerpoint/2010/main" val="841712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F562-E1DB-4457-938F-2B4D34DC1BC3}"/>
              </a:ext>
            </a:extLst>
          </p:cNvPr>
          <p:cNvSpPr>
            <a:spLocks noGrp="1"/>
          </p:cNvSpPr>
          <p:nvPr>
            <p:ph type="title"/>
          </p:nvPr>
        </p:nvSpPr>
        <p:spPr/>
        <p:txBody>
          <a:bodyPr/>
          <a:lstStyle/>
          <a:p>
            <a:r>
              <a:rPr lang="en-US" dirty="0"/>
              <a:t>Minnesota Homestead Credit Refund “Circuit Breaker”</a:t>
            </a:r>
          </a:p>
        </p:txBody>
      </p:sp>
      <p:sp>
        <p:nvSpPr>
          <p:cNvPr id="3" name="Content Placeholder 2">
            <a:extLst>
              <a:ext uri="{FF2B5EF4-FFF2-40B4-BE49-F238E27FC236}">
                <a16:creationId xmlns:a16="http://schemas.microsoft.com/office/drawing/2014/main" id="{152D02DE-70EA-4072-9068-5E2137A0DDD7}"/>
              </a:ext>
            </a:extLst>
          </p:cNvPr>
          <p:cNvSpPr>
            <a:spLocks noGrp="1"/>
          </p:cNvSpPr>
          <p:nvPr>
            <p:ph idx="1"/>
          </p:nvPr>
        </p:nvSpPr>
        <p:spPr/>
        <p:txBody>
          <a:bodyPr>
            <a:noAutofit/>
          </a:bodyPr>
          <a:lstStyle/>
          <a:p>
            <a:pPr lvl="1"/>
            <a:r>
              <a:rPr lang="en-US" dirty="0"/>
              <a:t>Has existed since 1970s</a:t>
            </a:r>
          </a:p>
          <a:p>
            <a:pPr lvl="1"/>
            <a:r>
              <a:rPr lang="en-US" dirty="0"/>
              <a:t>Available each year to owners of homestead property                                    </a:t>
            </a:r>
            <a:r>
              <a:rPr lang="en-US" sz="2000" dirty="0"/>
              <a:t>(applies to taxes paid on house, garage and one acre for ag homestead property)</a:t>
            </a:r>
          </a:p>
          <a:p>
            <a:pPr lvl="1"/>
            <a:r>
              <a:rPr lang="en-US" dirty="0"/>
              <a:t>Annual income must be approximately $116,180 or less                               </a:t>
            </a:r>
            <a:r>
              <a:rPr lang="en-US" sz="2000" dirty="0"/>
              <a:t>(income limit is higher if you have dependents)</a:t>
            </a:r>
          </a:p>
          <a:p>
            <a:pPr lvl="1"/>
            <a:r>
              <a:rPr lang="en-US" dirty="0"/>
              <a:t>Sliding scale - refund based on income and total property taxes</a:t>
            </a:r>
          </a:p>
          <a:p>
            <a:pPr lvl="1"/>
            <a:r>
              <a:rPr lang="en-US" dirty="0"/>
              <a:t>Maximum refund for homeowners is $2,840</a:t>
            </a:r>
          </a:p>
          <a:p>
            <a:pPr lvl="1"/>
            <a:r>
              <a:rPr lang="en-US" dirty="0"/>
              <a:t>Also available to renters</a:t>
            </a:r>
          </a:p>
          <a:p>
            <a:pPr lvl="1"/>
            <a:r>
              <a:rPr lang="en-US" dirty="0"/>
              <a:t>Complete state tax form M-1PR (www.revenue.state.mn.us)</a:t>
            </a:r>
          </a:p>
          <a:p>
            <a:pPr>
              <a:lnSpc>
                <a:spcPct val="100000"/>
              </a:lnSpc>
              <a:spcBef>
                <a:spcPts val="600"/>
              </a:spcBef>
              <a:spcAft>
                <a:spcPts val="600"/>
              </a:spcAft>
            </a:pPr>
            <a:endParaRPr lang="en-US" dirty="0"/>
          </a:p>
        </p:txBody>
      </p:sp>
    </p:spTree>
    <p:extLst>
      <p:ext uri="{BB962C8B-B14F-4D97-AF65-F5344CB8AC3E}">
        <p14:creationId xmlns:p14="http://schemas.microsoft.com/office/powerpoint/2010/main" val="411095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F562-E1DB-4457-938F-2B4D34DC1BC3}"/>
              </a:ext>
            </a:extLst>
          </p:cNvPr>
          <p:cNvSpPr>
            <a:spLocks noGrp="1"/>
          </p:cNvSpPr>
          <p:nvPr>
            <p:ph type="title"/>
          </p:nvPr>
        </p:nvSpPr>
        <p:spPr/>
        <p:txBody>
          <a:bodyPr/>
          <a:lstStyle/>
          <a:p>
            <a:r>
              <a:rPr lang="en-US" dirty="0"/>
              <a:t>Minnesota Special Property Tax Refund</a:t>
            </a:r>
          </a:p>
        </p:txBody>
      </p:sp>
      <p:graphicFrame>
        <p:nvGraphicFramePr>
          <p:cNvPr id="5" name="Content Placeholder 2">
            <a:extLst>
              <a:ext uri="{FF2B5EF4-FFF2-40B4-BE49-F238E27FC236}">
                <a16:creationId xmlns:a16="http://schemas.microsoft.com/office/drawing/2014/main" id="{B7EFF1BA-135A-46C4-B808-A1430BE6DC65}"/>
              </a:ext>
            </a:extLst>
          </p:cNvPr>
          <p:cNvGraphicFramePr>
            <a:graphicFrameLocks noGrp="1"/>
          </p:cNvGraphicFramePr>
          <p:nvPr>
            <p:ph idx="1"/>
            <p:extLst>
              <p:ext uri="{D42A27DB-BD31-4B8C-83A1-F6EECF244321}">
                <p14:modId xmlns:p14="http://schemas.microsoft.com/office/powerpoint/2010/main" val="182603897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106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F562-E1DB-4457-938F-2B4D34DC1BC3}"/>
              </a:ext>
            </a:extLst>
          </p:cNvPr>
          <p:cNvSpPr>
            <a:spLocks noGrp="1"/>
          </p:cNvSpPr>
          <p:nvPr>
            <p:ph type="title"/>
          </p:nvPr>
        </p:nvSpPr>
        <p:spPr/>
        <p:txBody>
          <a:bodyPr/>
          <a:lstStyle/>
          <a:p>
            <a:r>
              <a:rPr lang="en-US" dirty="0"/>
              <a:t>Senior Citizen Property Tax Deferral</a:t>
            </a:r>
          </a:p>
        </p:txBody>
      </p:sp>
      <p:sp>
        <p:nvSpPr>
          <p:cNvPr id="3" name="Content Placeholder 2">
            <a:extLst>
              <a:ext uri="{FF2B5EF4-FFF2-40B4-BE49-F238E27FC236}">
                <a16:creationId xmlns:a16="http://schemas.microsoft.com/office/drawing/2014/main" id="{152D02DE-70EA-4072-9068-5E2137A0DDD7}"/>
              </a:ext>
            </a:extLst>
          </p:cNvPr>
          <p:cNvSpPr>
            <a:spLocks noGrp="1"/>
          </p:cNvSpPr>
          <p:nvPr>
            <p:ph idx="1"/>
          </p:nvPr>
        </p:nvSpPr>
        <p:spPr/>
        <p:txBody>
          <a:bodyPr>
            <a:noAutofit/>
          </a:bodyPr>
          <a:lstStyle/>
          <a:p>
            <a:pPr lvl="1"/>
            <a:r>
              <a:rPr lang="en-US" dirty="0"/>
              <a:t>Allows people age 65 and older with household income of $60,000 or less to defer a portion of property taxes on home</a:t>
            </a:r>
          </a:p>
          <a:p>
            <a:pPr lvl="1"/>
            <a:r>
              <a:rPr lang="en-US" dirty="0"/>
              <a:t>Must have lived in, owned, and homesteaded for last 15 years</a:t>
            </a:r>
          </a:p>
          <a:p>
            <a:pPr lvl="1"/>
            <a:r>
              <a:rPr lang="en-US" dirty="0"/>
              <a:t>Limits maximum amount of property tax paid to 3% of household income</a:t>
            </a:r>
          </a:p>
          <a:p>
            <a:pPr lvl="1"/>
            <a:r>
              <a:rPr lang="en-US" dirty="0"/>
              <a:t>Additional taxes are deferred, not forgiven</a:t>
            </a:r>
          </a:p>
          <a:p>
            <a:pPr lvl="1"/>
            <a:r>
              <a:rPr lang="en-US" dirty="0"/>
              <a:t>Provides predictability; amount of tax paid will not change while participating in program</a:t>
            </a:r>
          </a:p>
          <a:p>
            <a:pPr lvl="1"/>
            <a:r>
              <a:rPr lang="en-US" dirty="0"/>
              <a:t>Deferred property taxes plus accrued interest must be paid when home is sold or homeowner(s) dies</a:t>
            </a:r>
          </a:p>
          <a:p>
            <a:pPr>
              <a:lnSpc>
                <a:spcPct val="100000"/>
              </a:lnSpc>
              <a:spcBef>
                <a:spcPts val="600"/>
              </a:spcBef>
              <a:spcAft>
                <a:spcPts val="600"/>
              </a:spcAft>
            </a:pPr>
            <a:endParaRPr lang="en-US" dirty="0"/>
          </a:p>
        </p:txBody>
      </p:sp>
    </p:spTree>
    <p:extLst>
      <p:ext uri="{BB962C8B-B14F-4D97-AF65-F5344CB8AC3E}">
        <p14:creationId xmlns:p14="http://schemas.microsoft.com/office/powerpoint/2010/main" val="2819095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5141-ADB7-41DC-93F7-7256CE706789}"/>
              </a:ext>
            </a:extLst>
          </p:cNvPr>
          <p:cNvSpPr>
            <a:spLocks noGrp="1"/>
          </p:cNvSpPr>
          <p:nvPr>
            <p:ph type="title"/>
          </p:nvPr>
        </p:nvSpPr>
        <p:spPr/>
        <p:txBody>
          <a:bodyPr/>
          <a:lstStyle/>
          <a:p>
            <a:r>
              <a:rPr lang="en-US" dirty="0"/>
              <a:t>Next Steps</a:t>
            </a:r>
          </a:p>
        </p:txBody>
      </p:sp>
      <p:graphicFrame>
        <p:nvGraphicFramePr>
          <p:cNvPr id="5" name="Text Placeholder 2">
            <a:extLst>
              <a:ext uri="{FF2B5EF4-FFF2-40B4-BE49-F238E27FC236}">
                <a16:creationId xmlns:a16="http://schemas.microsoft.com/office/drawing/2014/main" id="{39A7FE1A-3697-454C-A741-F448CD6E9140}"/>
              </a:ext>
            </a:extLst>
          </p:cNvPr>
          <p:cNvGraphicFramePr>
            <a:graphicFrameLocks noGrp="1"/>
          </p:cNvGraphicFramePr>
          <p:nvPr>
            <p:ph idx="1"/>
            <p:extLst>
              <p:ext uri="{D42A27DB-BD31-4B8C-83A1-F6EECF244321}">
                <p14:modId xmlns:p14="http://schemas.microsoft.com/office/powerpoint/2010/main" val="305851553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105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3DC0-2BC0-41DA-897F-B0DB894F88BC}"/>
              </a:ext>
            </a:extLst>
          </p:cNvPr>
          <p:cNvSpPr>
            <a:spLocks noGrp="1"/>
          </p:cNvSpPr>
          <p:nvPr>
            <p:ph type="title"/>
          </p:nvPr>
        </p:nvSpPr>
        <p:spPr/>
        <p:txBody>
          <a:bodyPr/>
          <a:lstStyle/>
          <a:p>
            <a:r>
              <a:rPr lang="en-US" dirty="0"/>
              <a:t>MN Legislature Must Set Funding for Minnesota Public Schools</a:t>
            </a:r>
          </a:p>
        </p:txBody>
      </p:sp>
      <p:sp>
        <p:nvSpPr>
          <p:cNvPr id="3" name="Content Placeholder 2">
            <a:extLst>
              <a:ext uri="{FF2B5EF4-FFF2-40B4-BE49-F238E27FC236}">
                <a16:creationId xmlns:a16="http://schemas.microsoft.com/office/drawing/2014/main" id="{A02514A5-A005-4FE7-A93E-C0302829FCDA}"/>
              </a:ext>
            </a:extLst>
          </p:cNvPr>
          <p:cNvSpPr>
            <a:spLocks noGrp="1"/>
          </p:cNvSpPr>
          <p:nvPr>
            <p:ph idx="1"/>
          </p:nvPr>
        </p:nvSpPr>
        <p:spPr/>
        <p:txBody>
          <a:bodyPr/>
          <a:lstStyle/>
          <a:p>
            <a:r>
              <a:rPr lang="en-US" dirty="0"/>
              <a:t>Minnesota Constitution ARTICLE XIII </a:t>
            </a:r>
          </a:p>
          <a:p>
            <a:r>
              <a:rPr lang="en-US" dirty="0"/>
              <a:t>MISCELLANEOUS SUBJECTS</a:t>
            </a:r>
          </a:p>
          <a:p>
            <a:r>
              <a:rPr lang="en-US" dirty="0"/>
              <a:t>Section 1</a:t>
            </a:r>
          </a:p>
          <a:p>
            <a:r>
              <a:rPr lang="en-US" b="1" dirty="0"/>
              <a:t>“UNIFORM SYSTEM OF PUBLIC SCHOOLS</a:t>
            </a:r>
            <a:r>
              <a:rPr lang="en-US" dirty="0"/>
              <a:t>. The stability of a republican form of government depending mainly upon the intelligence of the people, it is the duty of the legislature to establish a general and uniform system of public schools. The </a:t>
            </a:r>
            <a:r>
              <a:rPr lang="en-US" b="1" i="1" u="sng" dirty="0"/>
              <a:t>legislature shall make such provisions by taxation or otherwise </a:t>
            </a:r>
            <a:r>
              <a:rPr lang="en-US" dirty="0"/>
              <a:t>as will secure a thorough and efficient system of public schools throughout the state.”</a:t>
            </a:r>
          </a:p>
          <a:p>
            <a:endParaRPr lang="en-US" dirty="0"/>
          </a:p>
        </p:txBody>
      </p:sp>
    </p:spTree>
    <p:extLst>
      <p:ext uri="{BB962C8B-B14F-4D97-AF65-F5344CB8AC3E}">
        <p14:creationId xmlns:p14="http://schemas.microsoft.com/office/powerpoint/2010/main" val="2019978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F3E57FE1-2B76-49FB-AB80-F960D11EF944}"/>
              </a:ext>
            </a:extLst>
          </p:cNvPr>
          <p:cNvSpPr>
            <a:spLocks noGrp="1"/>
          </p:cNvSpPr>
          <p:nvPr>
            <p:ph type="subTitle" idx="1"/>
          </p:nvPr>
        </p:nvSpPr>
        <p:spPr>
          <a:xfrm>
            <a:off x="7870995" y="643467"/>
            <a:ext cx="3341488" cy="5054008"/>
          </a:xfrm>
        </p:spPr>
        <p:txBody>
          <a:bodyPr anchor="ctr">
            <a:normAutofit/>
          </a:bodyPr>
          <a:lstStyle/>
          <a:p>
            <a:r>
              <a:rPr lang="en-US"/>
              <a:t>Public comments</a:t>
            </a:r>
          </a:p>
        </p:txBody>
      </p:sp>
      <p:cxnSp>
        <p:nvCxnSpPr>
          <p:cNvPr id="20" name="Straight Connector 19">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Logo, company name&#10;&#10;Description automatically generated">
            <a:extLst>
              <a:ext uri="{FF2B5EF4-FFF2-40B4-BE49-F238E27FC236}">
                <a16:creationId xmlns:a16="http://schemas.microsoft.com/office/drawing/2014/main" id="{55E8CA5C-A590-4A31-87DB-077631D45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487" y="1332760"/>
            <a:ext cx="3429000" cy="3429000"/>
          </a:xfrm>
          <a:prstGeom prst="rect">
            <a:avLst/>
          </a:prstGeom>
        </p:spPr>
      </p:pic>
    </p:spTree>
    <p:extLst>
      <p:ext uri="{BB962C8B-B14F-4D97-AF65-F5344CB8AC3E}">
        <p14:creationId xmlns:p14="http://schemas.microsoft.com/office/powerpoint/2010/main" val="119620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8C46-FBC7-46D9-8E3E-F9B4C5E68C52}"/>
              </a:ext>
            </a:extLst>
          </p:cNvPr>
          <p:cNvSpPr>
            <a:spLocks noGrp="1"/>
          </p:cNvSpPr>
          <p:nvPr>
            <p:ph type="title"/>
          </p:nvPr>
        </p:nvSpPr>
        <p:spPr/>
        <p:txBody>
          <a:bodyPr>
            <a:noAutofit/>
          </a:bodyPr>
          <a:lstStyle/>
          <a:p>
            <a:r>
              <a:rPr lang="en-US" dirty="0"/>
              <a:t/>
            </a:r>
            <a:br>
              <a:rPr lang="en-US" dirty="0"/>
            </a:br>
            <a:r>
              <a:rPr lang="en-US" dirty="0"/>
              <a:t/>
            </a:r>
            <a:br>
              <a:rPr lang="en-US" dirty="0"/>
            </a:br>
            <a:r>
              <a:rPr lang="en-US" dirty="0"/>
              <a:t>Funding is Highly Regulated </a:t>
            </a:r>
          </a:p>
        </p:txBody>
      </p:sp>
      <p:sp>
        <p:nvSpPr>
          <p:cNvPr id="3" name="Content Placeholder 2">
            <a:extLst>
              <a:ext uri="{FF2B5EF4-FFF2-40B4-BE49-F238E27FC236}">
                <a16:creationId xmlns:a16="http://schemas.microsoft.com/office/drawing/2014/main" id="{296391B3-EFD5-4A74-9E27-44316B1B09D5}"/>
              </a:ext>
            </a:extLst>
          </p:cNvPr>
          <p:cNvSpPr>
            <a:spLocks noGrp="1"/>
          </p:cNvSpPr>
          <p:nvPr>
            <p:ph idx="1"/>
          </p:nvPr>
        </p:nvSpPr>
        <p:spPr/>
        <p:txBody>
          <a:bodyPr/>
          <a:lstStyle/>
          <a:p>
            <a:pPr marL="201168" lvl="1" indent="0">
              <a:buNone/>
            </a:pPr>
            <a:r>
              <a:rPr lang="en-US" dirty="0"/>
              <a:t>State Sets:</a:t>
            </a:r>
          </a:p>
          <a:p>
            <a:pPr lvl="1"/>
            <a:r>
              <a:rPr lang="en-US" dirty="0"/>
              <a:t>Formulas which determine revenue; most revenue based on specified amounts per pupil</a:t>
            </a:r>
          </a:p>
          <a:p>
            <a:pPr lvl="1"/>
            <a:r>
              <a:rPr lang="en-US" dirty="0"/>
              <a:t>Tax policy for local schools</a:t>
            </a:r>
          </a:p>
          <a:p>
            <a:pPr lvl="1"/>
            <a:r>
              <a:rPr lang="en-US" dirty="0"/>
              <a:t>Maximum authorized property tax levy (districts can levy less but not more than amount authorized by state, unless approved by voters in November)</a:t>
            </a:r>
          </a:p>
          <a:p>
            <a:pPr marL="201168" lvl="1" indent="0">
              <a:buNone/>
            </a:pPr>
            <a:endParaRPr lang="en-US" dirty="0"/>
          </a:p>
          <a:p>
            <a:pPr marL="201168" lvl="1" indent="0">
              <a:buNone/>
            </a:pPr>
            <a:r>
              <a:rPr lang="en-US" dirty="0"/>
              <a:t>State also authorizes school board to submit referendums for operating and capital needs to voters for approval</a:t>
            </a:r>
          </a:p>
          <a:p>
            <a:endParaRPr lang="en-US" dirty="0"/>
          </a:p>
        </p:txBody>
      </p:sp>
      <p:sp>
        <p:nvSpPr>
          <p:cNvPr id="4" name="Title 1">
            <a:extLst>
              <a:ext uri="{FF2B5EF4-FFF2-40B4-BE49-F238E27FC236}">
                <a16:creationId xmlns:a16="http://schemas.microsoft.com/office/drawing/2014/main" id="{5D0B5B87-78A0-466C-9AB5-8C535BD26F99}"/>
              </a:ext>
            </a:extLst>
          </p:cNvPr>
          <p:cNvSpPr txBox="1">
            <a:spLocks/>
          </p:cNvSpPr>
          <p:nvPr/>
        </p:nvSpPr>
        <p:spPr>
          <a:xfrm>
            <a:off x="1066800" y="416793"/>
            <a:ext cx="10058400" cy="64787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4800" kern="1200" spc="-50" baseline="0">
                <a:solidFill>
                  <a:srgbClr val="FF9933"/>
                </a:solidFill>
                <a:latin typeface="+mj-lt"/>
                <a:ea typeface="+mj-ea"/>
                <a:cs typeface="+mj-cs"/>
              </a:defRPr>
            </a:lvl1pPr>
          </a:lstStyle>
          <a:p>
            <a:pPr algn="l"/>
            <a:r>
              <a:rPr lang="en-US" dirty="0">
                <a:solidFill>
                  <a:schemeClr val="accent6"/>
                </a:solidFill>
              </a:rPr>
              <a:t/>
            </a:r>
            <a:br>
              <a:rPr lang="en-US" dirty="0">
                <a:solidFill>
                  <a:schemeClr val="accent6"/>
                </a:solidFill>
              </a:rPr>
            </a:br>
            <a:r>
              <a:rPr lang="en-US" sz="9600" dirty="0">
                <a:solidFill>
                  <a:schemeClr val="accent6"/>
                </a:solidFill>
              </a:rPr>
              <a:t/>
            </a:r>
            <a:br>
              <a:rPr lang="en-US" sz="9600" dirty="0">
                <a:solidFill>
                  <a:schemeClr val="accent6"/>
                </a:solidFill>
              </a:rPr>
            </a:br>
            <a:r>
              <a:rPr lang="en-US" sz="9600" dirty="0">
                <a:solidFill>
                  <a:schemeClr val="accent6"/>
                </a:solidFill>
                <a:latin typeface="+mn-lt"/>
              </a:rPr>
              <a:t>As a result…</a:t>
            </a:r>
          </a:p>
        </p:txBody>
      </p:sp>
    </p:spTree>
    <p:extLst>
      <p:ext uri="{BB962C8B-B14F-4D97-AF65-F5344CB8AC3E}">
        <p14:creationId xmlns:p14="http://schemas.microsoft.com/office/powerpoint/2010/main" val="6373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E3DD-7DED-4D13-A103-6B12F08FE669}"/>
              </a:ext>
            </a:extLst>
          </p:cNvPr>
          <p:cNvSpPr>
            <a:spLocks noGrp="1"/>
          </p:cNvSpPr>
          <p:nvPr>
            <p:ph type="title"/>
          </p:nvPr>
        </p:nvSpPr>
        <p:spPr/>
        <p:txBody>
          <a:bodyPr/>
          <a:lstStyle/>
          <a:p>
            <a:r>
              <a:rPr lang="en-US" dirty="0"/>
              <a:t>Challenge: State Set Basic General Education Formula Lags Inflation</a:t>
            </a:r>
          </a:p>
        </p:txBody>
      </p:sp>
      <p:sp>
        <p:nvSpPr>
          <p:cNvPr id="3" name="Content Placeholder 2">
            <a:extLst>
              <a:ext uri="{FF2B5EF4-FFF2-40B4-BE49-F238E27FC236}">
                <a16:creationId xmlns:a16="http://schemas.microsoft.com/office/drawing/2014/main" id="{B269E0FB-77C4-40AC-8E03-5334D70A7051}"/>
              </a:ext>
            </a:extLst>
          </p:cNvPr>
          <p:cNvSpPr>
            <a:spLocks noGrp="1"/>
          </p:cNvSpPr>
          <p:nvPr>
            <p:ph idx="1"/>
          </p:nvPr>
        </p:nvSpPr>
        <p:spPr/>
        <p:txBody>
          <a:bodyPr/>
          <a:lstStyle/>
          <a:p>
            <a:pPr lvl="1"/>
            <a:r>
              <a:rPr lang="en-US" dirty="0"/>
              <a:t>Since 2002-03, state General Education Revenue formula has not kept pace with inflation</a:t>
            </a:r>
          </a:p>
          <a:p>
            <a:pPr lvl="1"/>
            <a:r>
              <a:rPr lang="en-US" dirty="0"/>
              <a:t>For Fiscal Year 2021-22, an increase of 2.45% or $161 over previous year was approved</a:t>
            </a:r>
          </a:p>
          <a:p>
            <a:pPr lvl="1"/>
            <a:r>
              <a:rPr lang="en-US" dirty="0"/>
              <a:t>For Fiscal Year 2022-23, an increase of 2.00% or $135 over current year was approved</a:t>
            </a:r>
          </a:p>
          <a:p>
            <a:pPr marL="201168" indent="0">
              <a:lnSpc>
                <a:spcPct val="100000"/>
              </a:lnSpc>
              <a:spcBef>
                <a:spcPts val="600"/>
              </a:spcBef>
              <a:spcAft>
                <a:spcPts val="600"/>
              </a:spcAft>
              <a:buNone/>
            </a:pPr>
            <a:r>
              <a:rPr lang="en-US" i="1" dirty="0"/>
              <a:t>Per-pupil allowance for Fiscal Year 2022-23 of $6,863 would need to increase by another $598 (8.7%) to have kept pace with inflation since 2002-03</a:t>
            </a:r>
          </a:p>
          <a:p>
            <a:pPr marL="201168" indent="0">
              <a:lnSpc>
                <a:spcPct val="100000"/>
              </a:lnSpc>
              <a:spcBef>
                <a:spcPts val="600"/>
              </a:spcBef>
              <a:spcAft>
                <a:spcPts val="600"/>
              </a:spcAft>
            </a:pPr>
            <a:endParaRPr lang="en-US" dirty="0"/>
          </a:p>
        </p:txBody>
      </p:sp>
    </p:spTree>
    <p:extLst>
      <p:ext uri="{BB962C8B-B14F-4D97-AF65-F5344CB8AC3E}">
        <p14:creationId xmlns:p14="http://schemas.microsoft.com/office/powerpoint/2010/main" val="109584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E3A8FE-42AE-4D47-BD26-4F135793623B}"/>
              </a:ext>
            </a:extLst>
          </p:cNvPr>
          <p:cNvPicPr>
            <a:picLocks noChangeAspect="1"/>
          </p:cNvPicPr>
          <p:nvPr/>
        </p:nvPicPr>
        <p:blipFill>
          <a:blip r:embed="rId3"/>
          <a:stretch>
            <a:fillRect/>
          </a:stretch>
        </p:blipFill>
        <p:spPr>
          <a:xfrm>
            <a:off x="2665432" y="651891"/>
            <a:ext cx="6857989" cy="5554218"/>
          </a:xfrm>
          <a:prstGeom prst="rect">
            <a:avLst/>
          </a:prstGeom>
        </p:spPr>
      </p:pic>
    </p:spTree>
    <p:extLst>
      <p:ext uri="{BB962C8B-B14F-4D97-AF65-F5344CB8AC3E}">
        <p14:creationId xmlns:p14="http://schemas.microsoft.com/office/powerpoint/2010/main" val="426664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80E7-E8AD-4BA4-8DCF-5957C4677E81}"/>
              </a:ext>
            </a:extLst>
          </p:cNvPr>
          <p:cNvSpPr>
            <a:spLocks noGrp="1"/>
          </p:cNvSpPr>
          <p:nvPr>
            <p:ph type="title"/>
          </p:nvPr>
        </p:nvSpPr>
        <p:spPr>
          <a:xfrm>
            <a:off x="292963" y="594359"/>
            <a:ext cx="3577701" cy="3853354"/>
          </a:xfrm>
        </p:spPr>
        <p:txBody>
          <a:bodyPr anchor="ctr">
            <a:normAutofit/>
          </a:bodyPr>
          <a:lstStyle/>
          <a:p>
            <a:r>
              <a:rPr lang="en-US" sz="4800" dirty="0">
                <a:solidFill>
                  <a:srgbClr val="FFFFFF"/>
                </a:solidFill>
                <a:latin typeface="+mn-lt"/>
              </a:rPr>
              <a:t>Underfunding of Special Education</a:t>
            </a:r>
            <a:br>
              <a:rPr lang="en-US" sz="4800" dirty="0">
                <a:solidFill>
                  <a:srgbClr val="FFFFFF"/>
                </a:solidFill>
                <a:latin typeface="+mn-lt"/>
              </a:rPr>
            </a:br>
            <a:r>
              <a:rPr lang="en-US" sz="4800" dirty="0">
                <a:solidFill>
                  <a:srgbClr val="FFFFFF"/>
                </a:solidFill>
                <a:latin typeface="+mn-lt"/>
              </a:rPr>
              <a:t>__________</a:t>
            </a:r>
          </a:p>
        </p:txBody>
      </p:sp>
      <p:graphicFrame>
        <p:nvGraphicFramePr>
          <p:cNvPr id="6" name="Content Placeholder 2">
            <a:extLst>
              <a:ext uri="{FF2B5EF4-FFF2-40B4-BE49-F238E27FC236}">
                <a16:creationId xmlns:a16="http://schemas.microsoft.com/office/drawing/2014/main" id="{CA48517A-A846-450A-A78B-A84503C04065}"/>
              </a:ext>
            </a:extLst>
          </p:cNvPr>
          <p:cNvGraphicFramePr>
            <a:graphicFrameLocks noGrp="1"/>
          </p:cNvGraphicFramePr>
          <p:nvPr>
            <p:ph idx="1"/>
            <p:extLst>
              <p:ext uri="{D42A27DB-BD31-4B8C-83A1-F6EECF244321}">
                <p14:modId xmlns:p14="http://schemas.microsoft.com/office/powerpoint/2010/main" val="831569465"/>
              </p:ext>
            </p:extLst>
          </p:nvPr>
        </p:nvGraphicFramePr>
        <p:xfrm>
          <a:off x="4800600" y="731838"/>
          <a:ext cx="6858100" cy="555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18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80E7-E8AD-4BA4-8DCF-5957C4677E81}"/>
              </a:ext>
            </a:extLst>
          </p:cNvPr>
          <p:cNvSpPr>
            <a:spLocks noGrp="1"/>
          </p:cNvSpPr>
          <p:nvPr>
            <p:ph type="title"/>
          </p:nvPr>
        </p:nvSpPr>
        <p:spPr/>
        <p:txBody>
          <a:bodyPr/>
          <a:lstStyle/>
          <a:p>
            <a:r>
              <a:rPr lang="en-US" dirty="0"/>
              <a:t>Change in Tax Levy </a:t>
            </a:r>
            <a:r>
              <a:rPr lang="en-US" u="sng" dirty="0"/>
              <a:t>does not</a:t>
            </a:r>
            <a:r>
              <a:rPr lang="en-US" dirty="0"/>
              <a:t> Determine Change in Budget</a:t>
            </a:r>
          </a:p>
        </p:txBody>
      </p:sp>
      <p:graphicFrame>
        <p:nvGraphicFramePr>
          <p:cNvPr id="5" name="Content Placeholder 2">
            <a:extLst>
              <a:ext uri="{FF2B5EF4-FFF2-40B4-BE49-F238E27FC236}">
                <a16:creationId xmlns:a16="http://schemas.microsoft.com/office/drawing/2014/main" id="{36CB4150-7B2E-40E9-8C4D-D6197C0AF521}"/>
              </a:ext>
            </a:extLst>
          </p:cNvPr>
          <p:cNvGraphicFramePr>
            <a:graphicFrameLocks noGrp="1"/>
          </p:cNvGraphicFramePr>
          <p:nvPr>
            <p:ph idx="1"/>
            <p:extLst>
              <p:ext uri="{D42A27DB-BD31-4B8C-83A1-F6EECF244321}">
                <p14:modId xmlns:p14="http://schemas.microsoft.com/office/powerpoint/2010/main" val="151386524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597612"/>
      </p:ext>
    </p:extLst>
  </p:cSld>
  <p:clrMapOvr>
    <a:masterClrMapping/>
  </p:clrMapOvr>
</p:sld>
</file>

<file path=ppt/theme/theme1.xml><?xml version="1.0" encoding="utf-8"?>
<a:theme xmlns:a="http://schemas.openxmlformats.org/drawingml/2006/main" name="Retrospect">
  <a:themeElements>
    <a:clrScheme name="Custom 19">
      <a:dk1>
        <a:sysClr val="windowText" lastClr="000000"/>
      </a:dk1>
      <a:lt1>
        <a:sysClr val="window" lastClr="FFFFFF"/>
      </a:lt1>
      <a:dk2>
        <a:srgbClr val="242852"/>
      </a:dk2>
      <a:lt2>
        <a:srgbClr val="ACCBF9"/>
      </a:lt2>
      <a:accent1>
        <a:srgbClr val="000000"/>
      </a:accent1>
      <a:accent2>
        <a:srgbClr val="7E0000"/>
      </a:accent2>
      <a:accent3>
        <a:srgbClr val="7E0000"/>
      </a:accent3>
      <a:accent4>
        <a:srgbClr val="7E0000"/>
      </a:accent4>
      <a:accent5>
        <a:srgbClr val="7E0000"/>
      </a:accent5>
      <a:accent6>
        <a:srgbClr val="7E000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2096</Words>
  <Application>Microsoft Office PowerPoint</Application>
  <PresentationFormat>Widescreen</PresentationFormat>
  <Paragraphs>208</Paragraphs>
  <Slides>40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Courier New</vt:lpstr>
      <vt:lpstr>Retrospect</vt:lpstr>
      <vt:lpstr>Richfield Public Schools, ISD 280  Public Hearing for Taxes Payable in 2022</vt:lpstr>
      <vt:lpstr>Minnesota State Law Requires:</vt:lpstr>
      <vt:lpstr>Hearing Agenda __________</vt:lpstr>
      <vt:lpstr>MN Legislature Must Set Funding for Minnesota Public Schools</vt:lpstr>
      <vt:lpstr>  Funding is Highly Regulated </vt:lpstr>
      <vt:lpstr>Challenge: State Set Basic General Education Formula Lags Inflation</vt:lpstr>
      <vt:lpstr>PowerPoint Presentation</vt:lpstr>
      <vt:lpstr>Underfunding of Special Education __________</vt:lpstr>
      <vt:lpstr>Change in Tax Levy does not Determine Change in Budget</vt:lpstr>
      <vt:lpstr>School District Levy Cycle Differs from City/County Levy Cycle</vt:lpstr>
      <vt:lpstr>Budget Information __________</vt:lpstr>
      <vt:lpstr>PowerPoint Presentation</vt:lpstr>
      <vt:lpstr>Richfield Public Schools Revenue – All Funds 2021-22 Budget $85,223,093</vt:lpstr>
      <vt:lpstr>Richfield Public Schools General Fund Revenue 2021-22 Budget $71,057,763</vt:lpstr>
      <vt:lpstr>Richfield Public Schools General Fund Expenditures by Program 2021-22 Budget $70,658,308</vt:lpstr>
      <vt:lpstr>Richfield Public Schools General Fund Expenditures by Object 2021-22 Budget $70,658,308</vt:lpstr>
      <vt:lpstr>Payable 2022 Property Tax Levy __________</vt:lpstr>
      <vt:lpstr>Property Tax Background</vt:lpstr>
      <vt:lpstr>PowerPoint Presentation</vt:lpstr>
      <vt:lpstr>School District Property Taxes</vt:lpstr>
      <vt:lpstr>Property Tax Background</vt:lpstr>
      <vt:lpstr>School District Property Tax Process</vt:lpstr>
      <vt:lpstr>Schedule of Events in Approval of District’s 2021 (Payable 2022) Tax Levy</vt:lpstr>
      <vt:lpstr>Overview of Proposed Levy Payable in 2022</vt:lpstr>
      <vt:lpstr>PowerPoint Presentation</vt:lpstr>
      <vt:lpstr>Explanation of Levy Changes</vt:lpstr>
      <vt:lpstr>Explanation of Levy Changes</vt:lpstr>
      <vt:lpstr>Explanation of Levy Changes</vt:lpstr>
      <vt:lpstr>Explanation of Levy Changes</vt:lpstr>
      <vt:lpstr>Factors Impacting Individual Taxpayers’ School Taxes</vt:lpstr>
      <vt:lpstr>Four Year School Levy Comparison</vt:lpstr>
      <vt:lpstr>Impact on Taxpayers</vt:lpstr>
      <vt:lpstr>PowerPoint Presentation</vt:lpstr>
      <vt:lpstr>PowerPoint Presentation</vt:lpstr>
      <vt:lpstr>PowerPoint Presentation</vt:lpstr>
      <vt:lpstr>Minnesota Homestead Credit Refund “Circuit Breaker”</vt:lpstr>
      <vt:lpstr>Minnesota Special Property Tax Refund</vt:lpstr>
      <vt:lpstr>Senior Citizen Property Tax Deferral</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Gopherville  Independent School District  Public Hearing for Taxes Payable in 2021</dc:title>
  <dc:creator>Roxy Martin</dc:creator>
  <cp:lastModifiedBy> </cp:lastModifiedBy>
  <cp:revision>33</cp:revision>
  <dcterms:created xsi:type="dcterms:W3CDTF">2020-09-14T21:32:26Z</dcterms:created>
  <dcterms:modified xsi:type="dcterms:W3CDTF">2021-12-06T22:43:38Z</dcterms:modified>
</cp:coreProperties>
</file>