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352" r:id="rId4"/>
    <p:sldId id="314" r:id="rId5"/>
    <p:sldId id="262" r:id="rId6"/>
    <p:sldId id="263" r:id="rId7"/>
    <p:sldId id="344" r:id="rId8"/>
    <p:sldId id="265" r:id="rId9"/>
    <p:sldId id="267" r:id="rId10"/>
    <p:sldId id="273" r:id="rId11"/>
    <p:sldId id="315" r:id="rId12"/>
    <p:sldId id="270" r:id="rId13"/>
    <p:sldId id="687" r:id="rId14"/>
    <p:sldId id="688" r:id="rId15"/>
    <p:sldId id="690" r:id="rId16"/>
    <p:sldId id="689" r:id="rId17"/>
    <p:sldId id="691" r:id="rId18"/>
    <p:sldId id="276" r:id="rId19"/>
    <p:sldId id="277" r:id="rId20"/>
    <p:sldId id="278" r:id="rId21"/>
    <p:sldId id="697" r:id="rId22"/>
    <p:sldId id="281" r:id="rId23"/>
    <p:sldId id="282" r:id="rId24"/>
    <p:sldId id="292" r:id="rId25"/>
    <p:sldId id="323" r:id="rId26"/>
    <p:sldId id="692" r:id="rId27"/>
    <p:sldId id="708" r:id="rId28"/>
    <p:sldId id="343" r:id="rId29"/>
    <p:sldId id="332" r:id="rId30"/>
    <p:sldId id="357" r:id="rId31"/>
    <p:sldId id="698" r:id="rId32"/>
    <p:sldId id="705" r:id="rId33"/>
    <p:sldId id="703" r:id="rId34"/>
    <p:sldId id="706" r:id="rId35"/>
    <p:sldId id="707" r:id="rId36"/>
    <p:sldId id="298" r:id="rId37"/>
    <p:sldId id="299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07" autoAdjust="0"/>
  </p:normalViewPr>
  <p:slideViewPr>
    <p:cSldViewPr snapToGrid="0">
      <p:cViewPr varScale="1">
        <p:scale>
          <a:sx n="106" d="100"/>
          <a:sy n="106" d="100"/>
        </p:scale>
        <p:origin x="156" y="102"/>
      </p:cViewPr>
      <p:guideLst/>
    </p:cSldViewPr>
  </p:slideViewPr>
  <p:outlineViewPr>
    <p:cViewPr>
      <p:scale>
        <a:sx n="33" d="100"/>
        <a:sy n="33" d="100"/>
      </p:scale>
      <p:origin x="0" y="-2580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7.png"/><Relationship Id="rId4" Type="http://schemas.openxmlformats.org/officeDocument/2006/relationships/image" Target="../media/image1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7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56E3B2-60BE-4489-8E85-16FD8F8BA78A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EA2A0BE-3B67-4F8A-8491-7B5A05C24109}">
      <dgm:prSet/>
      <dgm:spPr>
        <a:solidFill>
          <a:schemeClr val="accent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b="1" u="none"/>
            <a:t>A Public Meeting…</a:t>
          </a:r>
          <a:endParaRPr lang="en-US" u="none"/>
        </a:p>
      </dgm:t>
    </dgm:pt>
    <dgm:pt modelId="{18084F27-C145-4C7F-91D3-A5C3407B6D38}" type="parTrans" cxnId="{F0FD5D62-5701-4FB9-A301-6A61D0C90830}">
      <dgm:prSet/>
      <dgm:spPr/>
      <dgm:t>
        <a:bodyPr/>
        <a:lstStyle/>
        <a:p>
          <a:endParaRPr lang="en-US"/>
        </a:p>
      </dgm:t>
    </dgm:pt>
    <dgm:pt modelId="{EB10BD4F-32CD-4F46-9C4A-2FF1F0EEED45}" type="sibTrans" cxnId="{F0FD5D62-5701-4FB9-A301-6A61D0C90830}">
      <dgm:prSet/>
      <dgm:spPr/>
      <dgm:t>
        <a:bodyPr/>
        <a:lstStyle/>
        <a:p>
          <a:endParaRPr lang="en-US"/>
        </a:p>
      </dgm:t>
    </dgm:pt>
    <dgm:pt modelId="{A2D938B7-A7AE-487C-8115-04DA062CCB6F}">
      <dgm:prSet/>
      <dgm:spPr>
        <a:noFill/>
      </dgm:spPr>
      <dgm:t>
        <a:bodyPr/>
        <a:lstStyle/>
        <a:p>
          <a:r>
            <a:rPr lang="en-US" dirty="0"/>
            <a:t>Between November 25th &amp; December 28th </a:t>
          </a:r>
        </a:p>
      </dgm:t>
    </dgm:pt>
    <dgm:pt modelId="{8147CE4C-7241-48AE-8F03-B9D16D3EF4E5}" type="parTrans" cxnId="{3F333941-D0D2-4694-B6C3-1B966AFAB6CA}">
      <dgm:prSet/>
      <dgm:spPr/>
      <dgm:t>
        <a:bodyPr/>
        <a:lstStyle/>
        <a:p>
          <a:endParaRPr lang="en-US"/>
        </a:p>
      </dgm:t>
    </dgm:pt>
    <dgm:pt modelId="{94764089-9276-40E4-A34E-9B3AD42A81E2}" type="sibTrans" cxnId="{3F333941-D0D2-4694-B6C3-1B966AFAB6CA}">
      <dgm:prSet/>
      <dgm:spPr/>
      <dgm:t>
        <a:bodyPr/>
        <a:lstStyle/>
        <a:p>
          <a:endParaRPr lang="en-US"/>
        </a:p>
      </dgm:t>
    </dgm:pt>
    <dgm:pt modelId="{8B0C5FA2-56B2-4CF4-B483-9C5C64284B1F}">
      <dgm:prSet/>
      <dgm:spPr>
        <a:noFill/>
      </dgm:spPr>
      <dgm:t>
        <a:bodyPr/>
        <a:lstStyle/>
        <a:p>
          <a:r>
            <a:rPr lang="en-US"/>
            <a:t>At 6:00 PM or later</a:t>
          </a:r>
        </a:p>
      </dgm:t>
    </dgm:pt>
    <dgm:pt modelId="{2399FD2A-BFDA-4BFE-B909-48706897DF3B}" type="parTrans" cxnId="{AAE57AC0-4598-48EC-B26B-A1AEA13B3038}">
      <dgm:prSet/>
      <dgm:spPr/>
      <dgm:t>
        <a:bodyPr/>
        <a:lstStyle/>
        <a:p>
          <a:endParaRPr lang="en-US"/>
        </a:p>
      </dgm:t>
    </dgm:pt>
    <dgm:pt modelId="{6A0FC9F7-3DAA-4A3C-815B-B2EECB881A7F}" type="sibTrans" cxnId="{AAE57AC0-4598-48EC-B26B-A1AEA13B3038}">
      <dgm:prSet/>
      <dgm:spPr/>
      <dgm:t>
        <a:bodyPr/>
        <a:lstStyle/>
        <a:p>
          <a:endParaRPr lang="en-US"/>
        </a:p>
      </dgm:t>
    </dgm:pt>
    <dgm:pt modelId="{3545703B-1B8C-4B39-AC5C-51D03D3AE70A}">
      <dgm:prSet/>
      <dgm:spPr>
        <a:noFill/>
      </dgm:spPr>
      <dgm:t>
        <a:bodyPr/>
        <a:lstStyle/>
        <a:p>
          <a:r>
            <a:rPr lang="en-US"/>
            <a:t>May be part of regularly scheduled meeting</a:t>
          </a:r>
        </a:p>
      </dgm:t>
    </dgm:pt>
    <dgm:pt modelId="{CD37C18D-7F91-42BD-B764-E167EA39237A}" type="parTrans" cxnId="{72DF14DB-3CA7-4DC4-BD45-B68A184B5E9F}">
      <dgm:prSet/>
      <dgm:spPr/>
      <dgm:t>
        <a:bodyPr/>
        <a:lstStyle/>
        <a:p>
          <a:endParaRPr lang="en-US"/>
        </a:p>
      </dgm:t>
    </dgm:pt>
    <dgm:pt modelId="{FCA145E2-9B17-4E8A-AE73-EDB1F3F9557C}" type="sibTrans" cxnId="{72DF14DB-3CA7-4DC4-BD45-B68A184B5E9F}">
      <dgm:prSet/>
      <dgm:spPr/>
      <dgm:t>
        <a:bodyPr/>
        <a:lstStyle/>
        <a:p>
          <a:endParaRPr lang="en-US"/>
        </a:p>
      </dgm:t>
    </dgm:pt>
    <dgm:pt modelId="{F9350491-1304-4DB3-A128-34191DB4DC53}">
      <dgm:prSet/>
      <dgm:spPr>
        <a:noFill/>
      </dgm:spPr>
      <dgm:t>
        <a:bodyPr/>
        <a:lstStyle/>
        <a:p>
          <a:r>
            <a:rPr lang="en-US"/>
            <a:t>Must allow for public comments</a:t>
          </a:r>
        </a:p>
      </dgm:t>
    </dgm:pt>
    <dgm:pt modelId="{51E1796B-2201-4F1E-8576-4477BA698CEF}" type="parTrans" cxnId="{A9674BB3-6F3F-41EA-A07D-CD6446778365}">
      <dgm:prSet/>
      <dgm:spPr/>
      <dgm:t>
        <a:bodyPr/>
        <a:lstStyle/>
        <a:p>
          <a:endParaRPr lang="en-US"/>
        </a:p>
      </dgm:t>
    </dgm:pt>
    <dgm:pt modelId="{DC83EE2C-A23E-4A3A-9C35-743D74DCDBC0}" type="sibTrans" cxnId="{A9674BB3-6F3F-41EA-A07D-CD6446778365}">
      <dgm:prSet/>
      <dgm:spPr/>
      <dgm:t>
        <a:bodyPr/>
        <a:lstStyle/>
        <a:p>
          <a:endParaRPr lang="en-US"/>
        </a:p>
      </dgm:t>
    </dgm:pt>
    <dgm:pt modelId="{4E4FD7E6-084F-4895-8A93-963CEB7BDEB3}">
      <dgm:prSet/>
      <dgm:spPr>
        <a:noFill/>
      </dgm:spPr>
      <dgm:t>
        <a:bodyPr/>
        <a:lstStyle/>
        <a:p>
          <a:r>
            <a:rPr lang="en-US"/>
            <a:t>May adopt final levy at same meeting</a:t>
          </a:r>
        </a:p>
      </dgm:t>
    </dgm:pt>
    <dgm:pt modelId="{D0469E70-7B7A-4D18-B5E2-2F266066F653}" type="parTrans" cxnId="{DD864220-C6AC-4DA4-9828-D40854075AC0}">
      <dgm:prSet/>
      <dgm:spPr/>
      <dgm:t>
        <a:bodyPr/>
        <a:lstStyle/>
        <a:p>
          <a:endParaRPr lang="en-US"/>
        </a:p>
      </dgm:t>
    </dgm:pt>
    <dgm:pt modelId="{69E0F814-6640-4D94-84FD-732337E4CECF}" type="sibTrans" cxnId="{DD864220-C6AC-4DA4-9828-D40854075AC0}">
      <dgm:prSet/>
      <dgm:spPr/>
      <dgm:t>
        <a:bodyPr/>
        <a:lstStyle/>
        <a:p>
          <a:endParaRPr lang="en-US"/>
        </a:p>
      </dgm:t>
    </dgm:pt>
    <dgm:pt modelId="{D247C622-7EB4-4CC4-AF00-81D62930A0B7}">
      <dgm:prSet/>
      <dgm:spPr>
        <a:solidFill>
          <a:schemeClr val="accent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b="1" u="none" dirty="0"/>
            <a:t>…and Presentation of:</a:t>
          </a:r>
          <a:endParaRPr lang="en-US" u="none" dirty="0"/>
        </a:p>
      </dgm:t>
    </dgm:pt>
    <dgm:pt modelId="{A7081DD3-3138-45AB-A89F-FF71410E3683}" type="parTrans" cxnId="{1018FBE4-F2EF-4E44-9BC3-969BCFAB0FFF}">
      <dgm:prSet/>
      <dgm:spPr/>
      <dgm:t>
        <a:bodyPr/>
        <a:lstStyle/>
        <a:p>
          <a:endParaRPr lang="en-US"/>
        </a:p>
      </dgm:t>
    </dgm:pt>
    <dgm:pt modelId="{5AE8DD50-1F58-4FA5-814C-0D62F849EF4A}" type="sibTrans" cxnId="{1018FBE4-F2EF-4E44-9BC3-969BCFAB0FFF}">
      <dgm:prSet/>
      <dgm:spPr/>
      <dgm:t>
        <a:bodyPr/>
        <a:lstStyle/>
        <a:p>
          <a:endParaRPr lang="en-US"/>
        </a:p>
      </dgm:t>
    </dgm:pt>
    <dgm:pt modelId="{136197E7-ADAD-4C38-A9D5-07DB1C94C229}">
      <dgm:prSet/>
      <dgm:spPr>
        <a:noFill/>
      </dgm:spPr>
      <dgm:t>
        <a:bodyPr/>
        <a:lstStyle/>
        <a:p>
          <a:r>
            <a:rPr lang="en-US"/>
            <a:t>Current year budget</a:t>
          </a:r>
        </a:p>
      </dgm:t>
    </dgm:pt>
    <dgm:pt modelId="{A41FFF5A-064C-4CBB-9304-626D46E0D4C9}" type="parTrans" cxnId="{58C813A7-C611-4365-B216-90268B4CF36D}">
      <dgm:prSet/>
      <dgm:spPr/>
      <dgm:t>
        <a:bodyPr/>
        <a:lstStyle/>
        <a:p>
          <a:endParaRPr lang="en-US"/>
        </a:p>
      </dgm:t>
    </dgm:pt>
    <dgm:pt modelId="{323B45D8-2C83-4E39-97DF-24D37FDE4B5D}" type="sibTrans" cxnId="{58C813A7-C611-4365-B216-90268B4CF36D}">
      <dgm:prSet/>
      <dgm:spPr/>
      <dgm:t>
        <a:bodyPr/>
        <a:lstStyle/>
        <a:p>
          <a:endParaRPr lang="en-US"/>
        </a:p>
      </dgm:t>
    </dgm:pt>
    <dgm:pt modelId="{AAAE1CD3-6502-411C-9EED-CC2888AA06D2}">
      <dgm:prSet/>
      <dgm:spPr>
        <a:noFill/>
      </dgm:spPr>
      <dgm:t>
        <a:bodyPr/>
        <a:lstStyle/>
        <a:p>
          <a:r>
            <a:rPr lang="en-US"/>
            <a:t>Proposed property tax levy </a:t>
          </a:r>
        </a:p>
      </dgm:t>
    </dgm:pt>
    <dgm:pt modelId="{4329A7B8-DA22-4353-90A7-CBDFE97D1561}" type="parTrans" cxnId="{98B02D6A-9992-42C6-91C8-16929A8C3287}">
      <dgm:prSet/>
      <dgm:spPr/>
      <dgm:t>
        <a:bodyPr/>
        <a:lstStyle/>
        <a:p>
          <a:endParaRPr lang="en-US"/>
        </a:p>
      </dgm:t>
    </dgm:pt>
    <dgm:pt modelId="{461FBE01-F713-46DA-AF0D-4D7A8F634A5F}" type="sibTrans" cxnId="{98B02D6A-9992-42C6-91C8-16929A8C3287}">
      <dgm:prSet/>
      <dgm:spPr/>
      <dgm:t>
        <a:bodyPr/>
        <a:lstStyle/>
        <a:p>
          <a:endParaRPr lang="en-US"/>
        </a:p>
      </dgm:t>
    </dgm:pt>
    <dgm:pt modelId="{342D40D3-A508-4E0A-B592-68B09F0EC422}" type="pres">
      <dgm:prSet presAssocID="{2F56E3B2-60BE-4489-8E85-16FD8F8BA7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54E351-9436-4610-BE97-E51FF700DEDB}" type="pres">
      <dgm:prSet presAssocID="{5EA2A0BE-3B67-4F8A-8491-7B5A05C24109}" presName="parentLin" presStyleCnt="0"/>
      <dgm:spPr/>
    </dgm:pt>
    <dgm:pt modelId="{CB2802DB-73EE-4754-8A8A-D9AB67CB790C}" type="pres">
      <dgm:prSet presAssocID="{5EA2A0BE-3B67-4F8A-8491-7B5A05C2410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D41518E-0D28-4D22-BB47-E0C670E8D1D8}" type="pres">
      <dgm:prSet presAssocID="{5EA2A0BE-3B67-4F8A-8491-7B5A05C2410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5B477-20A0-4160-9AE4-FC52035DB09D}" type="pres">
      <dgm:prSet presAssocID="{5EA2A0BE-3B67-4F8A-8491-7B5A05C24109}" presName="negativeSpace" presStyleCnt="0"/>
      <dgm:spPr/>
    </dgm:pt>
    <dgm:pt modelId="{38F00AF0-6107-47E5-9703-F5C74DA3DB08}" type="pres">
      <dgm:prSet presAssocID="{5EA2A0BE-3B67-4F8A-8491-7B5A05C2410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00210-09B5-46BD-90DD-7AA0A71C64BF}" type="pres">
      <dgm:prSet presAssocID="{EB10BD4F-32CD-4F46-9C4A-2FF1F0EEED45}" presName="spaceBetweenRectangles" presStyleCnt="0"/>
      <dgm:spPr/>
    </dgm:pt>
    <dgm:pt modelId="{4F8B9E62-393C-4502-8EDD-72CAB1EDDF17}" type="pres">
      <dgm:prSet presAssocID="{D247C622-7EB4-4CC4-AF00-81D62930A0B7}" presName="parentLin" presStyleCnt="0"/>
      <dgm:spPr/>
    </dgm:pt>
    <dgm:pt modelId="{D851D79E-1C6E-49AD-B93E-29B42290A096}" type="pres">
      <dgm:prSet presAssocID="{D247C622-7EB4-4CC4-AF00-81D62930A0B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3982358-E6FD-48A7-A1A6-D5C5F56DEB4E}" type="pres">
      <dgm:prSet presAssocID="{D247C622-7EB4-4CC4-AF00-81D62930A0B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AA908-EC11-4716-8570-A087063107BD}" type="pres">
      <dgm:prSet presAssocID="{D247C622-7EB4-4CC4-AF00-81D62930A0B7}" presName="negativeSpace" presStyleCnt="0"/>
      <dgm:spPr/>
    </dgm:pt>
    <dgm:pt modelId="{DAFD4AC2-9908-437F-9B07-A1C20B1BA022}" type="pres">
      <dgm:prSet presAssocID="{D247C622-7EB4-4CC4-AF00-81D62930A0B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274D69-77C2-4CA6-8F86-46889D8D8280}" type="presOf" srcId="{5EA2A0BE-3B67-4F8A-8491-7B5A05C24109}" destId="{9D41518E-0D28-4D22-BB47-E0C670E8D1D8}" srcOrd="1" destOrd="0" presId="urn:microsoft.com/office/officeart/2005/8/layout/list1"/>
    <dgm:cxn modelId="{58C813A7-C611-4365-B216-90268B4CF36D}" srcId="{D247C622-7EB4-4CC4-AF00-81D62930A0B7}" destId="{136197E7-ADAD-4C38-A9D5-07DB1C94C229}" srcOrd="0" destOrd="0" parTransId="{A41FFF5A-064C-4CBB-9304-626D46E0D4C9}" sibTransId="{323B45D8-2C83-4E39-97DF-24D37FDE4B5D}"/>
    <dgm:cxn modelId="{D1FB38CA-954B-4488-879E-534E66369D10}" type="presOf" srcId="{AAAE1CD3-6502-411C-9EED-CC2888AA06D2}" destId="{DAFD4AC2-9908-437F-9B07-A1C20B1BA022}" srcOrd="0" destOrd="1" presId="urn:microsoft.com/office/officeart/2005/8/layout/list1"/>
    <dgm:cxn modelId="{69EFB176-BF75-4070-BCC5-CE3D4E6EB4BB}" type="presOf" srcId="{A2D938B7-A7AE-487C-8115-04DA062CCB6F}" destId="{38F00AF0-6107-47E5-9703-F5C74DA3DB08}" srcOrd="0" destOrd="0" presId="urn:microsoft.com/office/officeart/2005/8/layout/list1"/>
    <dgm:cxn modelId="{4AFEBF46-935A-451B-B591-5C31FDF04596}" type="presOf" srcId="{3545703B-1B8C-4B39-AC5C-51D03D3AE70A}" destId="{38F00AF0-6107-47E5-9703-F5C74DA3DB08}" srcOrd="0" destOrd="2" presId="urn:microsoft.com/office/officeart/2005/8/layout/list1"/>
    <dgm:cxn modelId="{1018FBE4-F2EF-4E44-9BC3-969BCFAB0FFF}" srcId="{2F56E3B2-60BE-4489-8E85-16FD8F8BA78A}" destId="{D247C622-7EB4-4CC4-AF00-81D62930A0B7}" srcOrd="1" destOrd="0" parTransId="{A7081DD3-3138-45AB-A89F-FF71410E3683}" sibTransId="{5AE8DD50-1F58-4FA5-814C-0D62F849EF4A}"/>
    <dgm:cxn modelId="{DD864220-C6AC-4DA4-9828-D40854075AC0}" srcId="{5EA2A0BE-3B67-4F8A-8491-7B5A05C24109}" destId="{4E4FD7E6-084F-4895-8A93-963CEB7BDEB3}" srcOrd="4" destOrd="0" parTransId="{D0469E70-7B7A-4D18-B5E2-2F266066F653}" sibTransId="{69E0F814-6640-4D94-84FD-732337E4CECF}"/>
    <dgm:cxn modelId="{DE63D52C-57A4-4B62-AD64-1BCE9B0E7966}" type="presOf" srcId="{2F56E3B2-60BE-4489-8E85-16FD8F8BA78A}" destId="{342D40D3-A508-4E0A-B592-68B09F0EC422}" srcOrd="0" destOrd="0" presId="urn:microsoft.com/office/officeart/2005/8/layout/list1"/>
    <dgm:cxn modelId="{A9674BB3-6F3F-41EA-A07D-CD6446778365}" srcId="{5EA2A0BE-3B67-4F8A-8491-7B5A05C24109}" destId="{F9350491-1304-4DB3-A128-34191DB4DC53}" srcOrd="3" destOrd="0" parTransId="{51E1796B-2201-4F1E-8576-4477BA698CEF}" sibTransId="{DC83EE2C-A23E-4A3A-9C35-743D74DCDBC0}"/>
    <dgm:cxn modelId="{72DF14DB-3CA7-4DC4-BD45-B68A184B5E9F}" srcId="{5EA2A0BE-3B67-4F8A-8491-7B5A05C24109}" destId="{3545703B-1B8C-4B39-AC5C-51D03D3AE70A}" srcOrd="2" destOrd="0" parTransId="{CD37C18D-7F91-42BD-B764-E167EA39237A}" sibTransId="{FCA145E2-9B17-4E8A-AE73-EDB1F3F9557C}"/>
    <dgm:cxn modelId="{2A6FFE90-9F5A-4C0C-A29F-B711C7FA7583}" type="presOf" srcId="{4E4FD7E6-084F-4895-8A93-963CEB7BDEB3}" destId="{38F00AF0-6107-47E5-9703-F5C74DA3DB08}" srcOrd="0" destOrd="4" presId="urn:microsoft.com/office/officeart/2005/8/layout/list1"/>
    <dgm:cxn modelId="{43807190-8F5E-42AC-B945-54744A9811DD}" type="presOf" srcId="{136197E7-ADAD-4C38-A9D5-07DB1C94C229}" destId="{DAFD4AC2-9908-437F-9B07-A1C20B1BA022}" srcOrd="0" destOrd="0" presId="urn:microsoft.com/office/officeart/2005/8/layout/list1"/>
    <dgm:cxn modelId="{F0FD5D62-5701-4FB9-A301-6A61D0C90830}" srcId="{2F56E3B2-60BE-4489-8E85-16FD8F8BA78A}" destId="{5EA2A0BE-3B67-4F8A-8491-7B5A05C24109}" srcOrd="0" destOrd="0" parTransId="{18084F27-C145-4C7F-91D3-A5C3407B6D38}" sibTransId="{EB10BD4F-32CD-4F46-9C4A-2FF1F0EEED45}"/>
    <dgm:cxn modelId="{96B1B2EF-0FC2-4809-80A9-883BBEBEC544}" type="presOf" srcId="{5EA2A0BE-3B67-4F8A-8491-7B5A05C24109}" destId="{CB2802DB-73EE-4754-8A8A-D9AB67CB790C}" srcOrd="0" destOrd="0" presId="urn:microsoft.com/office/officeart/2005/8/layout/list1"/>
    <dgm:cxn modelId="{AAE57AC0-4598-48EC-B26B-A1AEA13B3038}" srcId="{5EA2A0BE-3B67-4F8A-8491-7B5A05C24109}" destId="{8B0C5FA2-56B2-4CF4-B483-9C5C64284B1F}" srcOrd="1" destOrd="0" parTransId="{2399FD2A-BFDA-4BFE-B909-48706897DF3B}" sibTransId="{6A0FC9F7-3DAA-4A3C-815B-B2EECB881A7F}"/>
    <dgm:cxn modelId="{98B02D6A-9992-42C6-91C8-16929A8C3287}" srcId="{D247C622-7EB4-4CC4-AF00-81D62930A0B7}" destId="{AAAE1CD3-6502-411C-9EED-CC2888AA06D2}" srcOrd="1" destOrd="0" parTransId="{4329A7B8-DA22-4353-90A7-CBDFE97D1561}" sibTransId="{461FBE01-F713-46DA-AF0D-4D7A8F634A5F}"/>
    <dgm:cxn modelId="{4AE7DF12-BFF6-4899-9D98-68F6A54D7783}" type="presOf" srcId="{F9350491-1304-4DB3-A128-34191DB4DC53}" destId="{38F00AF0-6107-47E5-9703-F5C74DA3DB08}" srcOrd="0" destOrd="3" presId="urn:microsoft.com/office/officeart/2005/8/layout/list1"/>
    <dgm:cxn modelId="{5A1E5225-2054-4507-975B-087AE0CF8ECF}" type="presOf" srcId="{D247C622-7EB4-4CC4-AF00-81D62930A0B7}" destId="{D851D79E-1C6E-49AD-B93E-29B42290A096}" srcOrd="0" destOrd="0" presId="urn:microsoft.com/office/officeart/2005/8/layout/list1"/>
    <dgm:cxn modelId="{30FBDAB2-BFC8-418D-AE45-6F0D27E6D845}" type="presOf" srcId="{D247C622-7EB4-4CC4-AF00-81D62930A0B7}" destId="{C3982358-E6FD-48A7-A1A6-D5C5F56DEB4E}" srcOrd="1" destOrd="0" presId="urn:microsoft.com/office/officeart/2005/8/layout/list1"/>
    <dgm:cxn modelId="{4557A747-954C-4F4A-9F69-B6D18DF31DFB}" type="presOf" srcId="{8B0C5FA2-56B2-4CF4-B483-9C5C64284B1F}" destId="{38F00AF0-6107-47E5-9703-F5C74DA3DB08}" srcOrd="0" destOrd="1" presId="urn:microsoft.com/office/officeart/2005/8/layout/list1"/>
    <dgm:cxn modelId="{3F333941-D0D2-4694-B6C3-1B966AFAB6CA}" srcId="{5EA2A0BE-3B67-4F8A-8491-7B5A05C24109}" destId="{A2D938B7-A7AE-487C-8115-04DA062CCB6F}" srcOrd="0" destOrd="0" parTransId="{8147CE4C-7241-48AE-8F03-B9D16D3EF4E5}" sibTransId="{94764089-9276-40E4-A34E-9B3AD42A81E2}"/>
    <dgm:cxn modelId="{BA1773AD-21CD-4FC6-8721-BF63E5588A36}" type="presParOf" srcId="{342D40D3-A508-4E0A-B592-68B09F0EC422}" destId="{D154E351-9436-4610-BE97-E51FF700DEDB}" srcOrd="0" destOrd="0" presId="urn:microsoft.com/office/officeart/2005/8/layout/list1"/>
    <dgm:cxn modelId="{E97000B2-7DE1-472E-B42B-B20AA9BF7B6A}" type="presParOf" srcId="{D154E351-9436-4610-BE97-E51FF700DEDB}" destId="{CB2802DB-73EE-4754-8A8A-D9AB67CB790C}" srcOrd="0" destOrd="0" presId="urn:microsoft.com/office/officeart/2005/8/layout/list1"/>
    <dgm:cxn modelId="{702C1EF5-A6F7-4BA6-A04A-D3D9801B0678}" type="presParOf" srcId="{D154E351-9436-4610-BE97-E51FF700DEDB}" destId="{9D41518E-0D28-4D22-BB47-E0C670E8D1D8}" srcOrd="1" destOrd="0" presId="urn:microsoft.com/office/officeart/2005/8/layout/list1"/>
    <dgm:cxn modelId="{63F021F0-0598-4F95-A337-ABB53F85EBB8}" type="presParOf" srcId="{342D40D3-A508-4E0A-B592-68B09F0EC422}" destId="{FE35B477-20A0-4160-9AE4-FC52035DB09D}" srcOrd="1" destOrd="0" presId="urn:microsoft.com/office/officeart/2005/8/layout/list1"/>
    <dgm:cxn modelId="{45E8FA9D-FD04-416A-A61A-87F754F8A700}" type="presParOf" srcId="{342D40D3-A508-4E0A-B592-68B09F0EC422}" destId="{38F00AF0-6107-47E5-9703-F5C74DA3DB08}" srcOrd="2" destOrd="0" presId="urn:microsoft.com/office/officeart/2005/8/layout/list1"/>
    <dgm:cxn modelId="{AA79DB4A-8335-4925-BEE1-F00293E05D79}" type="presParOf" srcId="{342D40D3-A508-4E0A-B592-68B09F0EC422}" destId="{EA700210-09B5-46BD-90DD-7AA0A71C64BF}" srcOrd="3" destOrd="0" presId="urn:microsoft.com/office/officeart/2005/8/layout/list1"/>
    <dgm:cxn modelId="{2A189B1B-1B74-43DA-853D-E73DFFD2F4D5}" type="presParOf" srcId="{342D40D3-A508-4E0A-B592-68B09F0EC422}" destId="{4F8B9E62-393C-4502-8EDD-72CAB1EDDF17}" srcOrd="4" destOrd="0" presId="urn:microsoft.com/office/officeart/2005/8/layout/list1"/>
    <dgm:cxn modelId="{396BAABA-1B68-4ADE-A583-A50BC27EA458}" type="presParOf" srcId="{4F8B9E62-393C-4502-8EDD-72CAB1EDDF17}" destId="{D851D79E-1C6E-49AD-B93E-29B42290A096}" srcOrd="0" destOrd="0" presId="urn:microsoft.com/office/officeart/2005/8/layout/list1"/>
    <dgm:cxn modelId="{EFCB0220-D748-4441-8141-4FDDCCF905F9}" type="presParOf" srcId="{4F8B9E62-393C-4502-8EDD-72CAB1EDDF17}" destId="{C3982358-E6FD-48A7-A1A6-D5C5F56DEB4E}" srcOrd="1" destOrd="0" presId="urn:microsoft.com/office/officeart/2005/8/layout/list1"/>
    <dgm:cxn modelId="{E8E2F495-929F-4528-89A8-9EE90A18DD9E}" type="presParOf" srcId="{342D40D3-A508-4E0A-B592-68B09F0EC422}" destId="{951AA908-EC11-4716-8570-A087063107BD}" srcOrd="5" destOrd="0" presId="urn:microsoft.com/office/officeart/2005/8/layout/list1"/>
    <dgm:cxn modelId="{5128FF2A-E160-44A1-8136-06B0B0AF4043}" type="presParOf" srcId="{342D40D3-A508-4E0A-B592-68B09F0EC422}" destId="{DAFD4AC2-9908-437F-9B07-A1C20B1BA02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384DA2-B3F9-4274-A353-EE68BAF7FA11}" type="doc">
      <dgm:prSet loTypeId="urn:microsoft.com/office/officeart/2005/8/layout/vList5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492F0FF-CD1E-4662-BA2D-832ADB7F542F}">
      <dgm:prSet custT="1"/>
      <dgm:spPr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Category:</a:t>
          </a:r>
        </a:p>
      </dgm:t>
    </dgm:pt>
    <dgm:pt modelId="{D93D23DE-1284-426B-88C1-D6E2E56F019C}" type="parTrans" cxnId="{9FA08DC3-D66A-4CDD-BEBD-B66935D0486F}">
      <dgm:prSet/>
      <dgm:spPr/>
      <dgm:t>
        <a:bodyPr/>
        <a:lstStyle/>
        <a:p>
          <a:endParaRPr lang="en-US"/>
        </a:p>
      </dgm:t>
    </dgm:pt>
    <dgm:pt modelId="{C73F4F76-97D0-4F14-BC2B-F2FF43AAECC0}" type="sibTrans" cxnId="{9FA08DC3-D66A-4CDD-BEBD-B66935D0486F}">
      <dgm:prSet/>
      <dgm:spPr/>
      <dgm:t>
        <a:bodyPr/>
        <a:lstStyle/>
        <a:p>
          <a:endParaRPr lang="en-US"/>
        </a:p>
      </dgm:t>
    </dgm:pt>
    <dgm:pt modelId="{61577FE1-A849-494A-91DE-1ADC3C237A73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Tx/>
            <a:buNone/>
          </a:pPr>
          <a:r>
            <a:rPr lang="en-US" sz="1800" dirty="0"/>
            <a:t>Debt Service Fund</a:t>
          </a:r>
        </a:p>
      </dgm:t>
    </dgm:pt>
    <dgm:pt modelId="{51D83C4C-1249-49C7-83A5-885D3B0E126D}" type="parTrans" cxnId="{F55227A7-7E8E-49F6-BBC6-6CC62D4DAA4C}">
      <dgm:prSet/>
      <dgm:spPr/>
      <dgm:t>
        <a:bodyPr/>
        <a:lstStyle/>
        <a:p>
          <a:endParaRPr lang="en-US"/>
        </a:p>
      </dgm:t>
    </dgm:pt>
    <dgm:pt modelId="{055D3E7D-9F05-4699-89EA-EE284A530B77}" type="sibTrans" cxnId="{F55227A7-7E8E-49F6-BBC6-6CC62D4DAA4C}">
      <dgm:prSet/>
      <dgm:spPr/>
      <dgm:t>
        <a:bodyPr/>
        <a:lstStyle/>
        <a:p>
          <a:endParaRPr lang="en-US"/>
        </a:p>
      </dgm:t>
    </dgm:pt>
    <dgm:pt modelId="{B58C1DFF-4513-4C14-ABA3-BE9D57C38017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Change:</a:t>
          </a:r>
        </a:p>
      </dgm:t>
    </dgm:pt>
    <dgm:pt modelId="{0D213392-11FB-41F6-8853-8CDA18E9B40A}" type="parTrans" cxnId="{D35ACA3C-8BC6-4034-9674-D9B65D714DFA}">
      <dgm:prSet/>
      <dgm:spPr/>
      <dgm:t>
        <a:bodyPr/>
        <a:lstStyle/>
        <a:p>
          <a:endParaRPr lang="en-US"/>
        </a:p>
      </dgm:t>
    </dgm:pt>
    <dgm:pt modelId="{A30A5B5F-6ECC-499F-9277-0859EF607A59}" type="sibTrans" cxnId="{D35ACA3C-8BC6-4034-9674-D9B65D714DFA}">
      <dgm:prSet/>
      <dgm:spPr/>
      <dgm:t>
        <a:bodyPr/>
        <a:lstStyle/>
        <a:p>
          <a:endParaRPr lang="en-US"/>
        </a:p>
      </dgm:t>
    </dgm:pt>
    <dgm:pt modelId="{2447F1B6-415A-4503-891F-633C056A1153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+$765,588</a:t>
          </a:r>
        </a:p>
      </dgm:t>
    </dgm:pt>
    <dgm:pt modelId="{F4D8140D-152D-432D-8E0A-3AA7E818C4BD}" type="parTrans" cxnId="{2DB9BC99-F1E4-475F-AE96-1335887113AF}">
      <dgm:prSet/>
      <dgm:spPr/>
      <dgm:t>
        <a:bodyPr/>
        <a:lstStyle/>
        <a:p>
          <a:endParaRPr lang="en-US"/>
        </a:p>
      </dgm:t>
    </dgm:pt>
    <dgm:pt modelId="{21EDDB3B-E8FE-426E-BA6A-ACDC37F6781C}" type="sibTrans" cxnId="{2DB9BC99-F1E4-475F-AE96-1335887113AF}">
      <dgm:prSet/>
      <dgm:spPr/>
      <dgm:t>
        <a:bodyPr/>
        <a:lstStyle/>
        <a:p>
          <a:endParaRPr lang="en-US"/>
        </a:p>
      </dgm:t>
    </dgm:pt>
    <dgm:pt modelId="{32AF4490-E2A7-4E57-B373-646B06F1B3AC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Use of Funds:</a:t>
          </a:r>
        </a:p>
      </dgm:t>
    </dgm:pt>
    <dgm:pt modelId="{52FB0139-0733-4710-9FC7-872C6706BEDD}" type="parTrans" cxnId="{9B62259A-2045-45A5-9448-D2AFB72DA98E}">
      <dgm:prSet/>
      <dgm:spPr/>
      <dgm:t>
        <a:bodyPr/>
        <a:lstStyle/>
        <a:p>
          <a:endParaRPr lang="en-US"/>
        </a:p>
      </dgm:t>
    </dgm:pt>
    <dgm:pt modelId="{59AB98C4-3C69-4508-BE20-F6F21E8983F8}" type="sibTrans" cxnId="{9B62259A-2045-45A5-9448-D2AFB72DA98E}">
      <dgm:prSet/>
      <dgm:spPr/>
      <dgm:t>
        <a:bodyPr/>
        <a:lstStyle/>
        <a:p>
          <a:endParaRPr lang="en-US"/>
        </a:p>
      </dgm:t>
    </dgm:pt>
    <dgm:pt modelId="{04AD1E9F-460B-4477-A062-AF799056E86B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Acquisition &amp; betterment of school sites &amp; facilities as authorized in a referendum in 2017</a:t>
          </a:r>
        </a:p>
      </dgm:t>
    </dgm:pt>
    <dgm:pt modelId="{6FF09E62-BBBF-4689-AD98-932FE6B25708}" type="parTrans" cxnId="{3B05FE1E-01DE-4C1F-912D-21FD8FC4C8C2}">
      <dgm:prSet/>
      <dgm:spPr/>
      <dgm:t>
        <a:bodyPr/>
        <a:lstStyle/>
        <a:p>
          <a:endParaRPr lang="en-US"/>
        </a:p>
      </dgm:t>
    </dgm:pt>
    <dgm:pt modelId="{39B725D1-CC71-445A-9821-508201E96651}" type="sibTrans" cxnId="{3B05FE1E-01DE-4C1F-912D-21FD8FC4C8C2}">
      <dgm:prSet/>
      <dgm:spPr/>
      <dgm:t>
        <a:bodyPr/>
        <a:lstStyle/>
        <a:p>
          <a:endParaRPr lang="en-US"/>
        </a:p>
      </dgm:t>
    </dgm:pt>
    <dgm:pt modelId="{0CC079EC-53CC-46D1-89C2-FCC7C695045B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Reasons for Change:</a:t>
          </a:r>
        </a:p>
      </dgm:t>
    </dgm:pt>
    <dgm:pt modelId="{20E5780C-DD27-429A-93D1-AA993DA93A8E}" type="parTrans" cxnId="{56577FEF-F287-482B-B779-B668341257D2}">
      <dgm:prSet/>
      <dgm:spPr/>
      <dgm:t>
        <a:bodyPr/>
        <a:lstStyle/>
        <a:p>
          <a:endParaRPr lang="en-US"/>
        </a:p>
      </dgm:t>
    </dgm:pt>
    <dgm:pt modelId="{5728D961-E06C-4AD2-BAA3-2445CE1C9643}" type="sibTrans" cxnId="{56577FEF-F287-482B-B779-B668341257D2}">
      <dgm:prSet/>
      <dgm:spPr/>
      <dgm:t>
        <a:bodyPr/>
        <a:lstStyle/>
        <a:p>
          <a:endParaRPr lang="en-US"/>
        </a:p>
      </dgm:t>
    </dgm:pt>
    <dgm:pt modelId="{B125DEE0-C2EB-43CA-BE2A-080CC310953B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Levies are coordinated with other capital &amp; debt levies to maintain a debt service tax rate that is lower than taxes payable 2022.</a:t>
          </a:r>
        </a:p>
      </dgm:t>
    </dgm:pt>
    <dgm:pt modelId="{EF75E696-CAE3-4BB5-93B4-90BCD1A0EE45}" type="parTrans" cxnId="{9ED5AF55-2797-441E-ACC7-0240ADF0D355}">
      <dgm:prSet/>
      <dgm:spPr/>
      <dgm:t>
        <a:bodyPr/>
        <a:lstStyle/>
        <a:p>
          <a:endParaRPr lang="en-US"/>
        </a:p>
      </dgm:t>
    </dgm:pt>
    <dgm:pt modelId="{17BAE546-65DD-45D1-88D3-47F994377DFB}" type="sibTrans" cxnId="{9ED5AF55-2797-441E-ACC7-0240ADF0D355}">
      <dgm:prSet/>
      <dgm:spPr/>
      <dgm:t>
        <a:bodyPr/>
        <a:lstStyle/>
        <a:p>
          <a:endParaRPr lang="en-US"/>
        </a:p>
      </dgm:t>
    </dgm:pt>
    <dgm:pt modelId="{A35F9C6A-F658-4315-AC86-87CA3A52A727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District voters authorized the issuance of up to $86,800,000 in bonds in 2017 election. In 2018, the District issued bonds totaling $84,615,000, leaving a remaining unused authority of $2,185,000. District issued the remaining $2,185,000 in 2022.</a:t>
          </a:r>
        </a:p>
      </dgm:t>
    </dgm:pt>
    <dgm:pt modelId="{2387844F-0BF1-48A3-9C05-214B526835A1}" type="parTrans" cxnId="{AE31A686-3390-44D7-B915-ED5FB4DBF492}">
      <dgm:prSet/>
      <dgm:spPr/>
      <dgm:t>
        <a:bodyPr/>
        <a:lstStyle/>
        <a:p>
          <a:endParaRPr lang="en-US"/>
        </a:p>
      </dgm:t>
    </dgm:pt>
    <dgm:pt modelId="{7B39CAF4-D93A-4FDF-8DC8-957D9355816E}" type="sibTrans" cxnId="{AE31A686-3390-44D7-B915-ED5FB4DBF492}">
      <dgm:prSet/>
      <dgm:spPr/>
      <dgm:t>
        <a:bodyPr/>
        <a:lstStyle/>
        <a:p>
          <a:endParaRPr lang="en-US"/>
        </a:p>
      </dgm:t>
    </dgm:pt>
    <dgm:pt modelId="{134F3B89-21FA-4CC8-97B9-BAB960D3087A}" type="pres">
      <dgm:prSet presAssocID="{CC384DA2-B3F9-4274-A353-EE68BAF7FA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BE078-1B1A-4419-836F-8E03C8DA8D80}" type="pres">
      <dgm:prSet presAssocID="{5492F0FF-CD1E-4662-BA2D-832ADB7F542F}" presName="linNode" presStyleCnt="0"/>
      <dgm:spPr/>
    </dgm:pt>
    <dgm:pt modelId="{B728A119-189B-47FC-B2E0-E23AD8E76516}" type="pres">
      <dgm:prSet presAssocID="{5492F0FF-CD1E-4662-BA2D-832ADB7F542F}" presName="parentText" presStyleLbl="node1" presStyleIdx="0" presStyleCnt="4" custScaleX="68182">
        <dgm:presLayoutVars>
          <dgm:chMax val="1"/>
          <dgm:bulletEnabled val="1"/>
        </dgm:presLayoutVars>
      </dgm:prSet>
      <dgm:spPr>
        <a:xfrm>
          <a:off x="0" y="2013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9E5E39CA-6286-459A-831B-13A35A42509F}" type="pres">
      <dgm:prSet presAssocID="{5492F0FF-CD1E-4662-BA2D-832ADB7F542F}" presName="descendantText" presStyleLbl="alignAccFollowNode1" presStyleIdx="0" presStyleCnt="4" custScaleX="113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1D41C-58CA-42DD-9622-EC1D0B64E0F9}" type="pres">
      <dgm:prSet presAssocID="{C73F4F76-97D0-4F14-BC2B-F2FF43AAECC0}" presName="sp" presStyleCnt="0"/>
      <dgm:spPr/>
    </dgm:pt>
    <dgm:pt modelId="{8CB0B979-A8DC-4F3F-8371-456A5583F7B9}" type="pres">
      <dgm:prSet presAssocID="{B58C1DFF-4513-4C14-ABA3-BE9D57C38017}" presName="linNode" presStyleCnt="0"/>
      <dgm:spPr/>
    </dgm:pt>
    <dgm:pt modelId="{4528AB83-A428-454D-B8FB-55406A38328C}" type="pres">
      <dgm:prSet presAssocID="{B58C1DFF-4513-4C14-ABA3-BE9D57C38017}" presName="parentText" presStyleLbl="node1" presStyleIdx="1" presStyleCnt="4" custScaleX="68182">
        <dgm:presLayoutVars>
          <dgm:chMax val="1"/>
          <dgm:bulletEnabled val="1"/>
        </dgm:presLayoutVars>
      </dgm:prSet>
      <dgm:spPr>
        <a:xfrm>
          <a:off x="0" y="1018953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2215ACF1-B38C-471E-ABD3-C7EE58630362}" type="pres">
      <dgm:prSet presAssocID="{B58C1DFF-4513-4C14-ABA3-BE9D57C38017}" presName="descendantText" presStyleLbl="alignAccFollowNode1" presStyleIdx="1" presStyleCnt="4" custScaleX="113130">
        <dgm:presLayoutVars>
          <dgm:bulletEnabled val="1"/>
        </dgm:presLayoutVars>
      </dgm:prSet>
      <dgm:spPr>
        <a:xfrm rot="5400000">
          <a:off x="5876237" y="-2138091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B91577F0-9597-4415-B4ED-9F2B41DFC497}" type="pres">
      <dgm:prSet presAssocID="{A30A5B5F-6ECC-499F-9277-0859EF607A59}" presName="sp" presStyleCnt="0"/>
      <dgm:spPr/>
    </dgm:pt>
    <dgm:pt modelId="{0BC56B3E-2E30-40FD-BD39-795B9D7223D7}" type="pres">
      <dgm:prSet presAssocID="{32AF4490-E2A7-4E57-B373-646B06F1B3AC}" presName="linNode" presStyleCnt="0"/>
      <dgm:spPr/>
    </dgm:pt>
    <dgm:pt modelId="{A771E2F4-3477-483F-AB39-9F3F2420A456}" type="pres">
      <dgm:prSet presAssocID="{32AF4490-E2A7-4E57-B373-646B06F1B3AC}" presName="parentText" presStyleLbl="node1" presStyleIdx="2" presStyleCnt="4" custScaleX="68182">
        <dgm:presLayoutVars>
          <dgm:chMax val="1"/>
          <dgm:bulletEnabled val="1"/>
        </dgm:presLayoutVars>
      </dgm:prSet>
      <dgm:spPr>
        <a:xfrm>
          <a:off x="0" y="2035892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B711DDEE-43C9-4E7E-A313-EC26EE1566E0}" type="pres">
      <dgm:prSet presAssocID="{32AF4490-E2A7-4E57-B373-646B06F1B3AC}" presName="descendantText" presStyleLbl="alignAccFollowNode1" presStyleIdx="2" presStyleCnt="4" custScaleX="113130">
        <dgm:presLayoutVars>
          <dgm:bulletEnabled val="1"/>
        </dgm:presLayoutVars>
      </dgm:prSet>
      <dgm:spPr>
        <a:xfrm rot="5400000">
          <a:off x="5876237" y="-1121151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7740FFD1-FF19-46AF-B555-281C3813D393}" type="pres">
      <dgm:prSet presAssocID="{59AB98C4-3C69-4508-BE20-F6F21E8983F8}" presName="sp" presStyleCnt="0"/>
      <dgm:spPr/>
    </dgm:pt>
    <dgm:pt modelId="{CE359976-82B5-4CFB-ABFC-B650FBD9F081}" type="pres">
      <dgm:prSet presAssocID="{0CC079EC-53CC-46D1-89C2-FCC7C695045B}" presName="linNode" presStyleCnt="0"/>
      <dgm:spPr/>
    </dgm:pt>
    <dgm:pt modelId="{8CE3574E-1871-46B1-98C5-182A37602C56}" type="pres">
      <dgm:prSet presAssocID="{0CC079EC-53CC-46D1-89C2-FCC7C695045B}" presName="parentText" presStyleLbl="node1" presStyleIdx="3" presStyleCnt="4" custScaleX="68182" custScaleY="291468">
        <dgm:presLayoutVars>
          <dgm:chMax val="1"/>
          <dgm:bulletEnabled val="1"/>
        </dgm:presLayoutVars>
      </dgm:prSet>
      <dgm:spPr>
        <a:xfrm>
          <a:off x="0" y="3052832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D45CA72A-E10A-4DD5-BF35-9A808AF02A69}" type="pres">
      <dgm:prSet presAssocID="{0CC079EC-53CC-46D1-89C2-FCC7C695045B}" presName="descendantText" presStyleLbl="alignAccFollowNode1" presStyleIdx="3" presStyleCnt="4" custScaleX="113130" custScaleY="335540">
        <dgm:presLayoutVars>
          <dgm:bulletEnabled val="1"/>
        </dgm:presLayoutVars>
      </dgm:prSet>
      <dgm:spPr>
        <a:xfrm rot="5400000">
          <a:off x="5876237" y="-104212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</dgm:ptLst>
  <dgm:cxnLst>
    <dgm:cxn modelId="{4A7F333A-0317-491C-9B86-6B46D68A84C6}" type="presOf" srcId="{0CC079EC-53CC-46D1-89C2-FCC7C695045B}" destId="{8CE3574E-1871-46B1-98C5-182A37602C56}" srcOrd="0" destOrd="0" presId="urn:microsoft.com/office/officeart/2005/8/layout/vList5"/>
    <dgm:cxn modelId="{D35ACA3C-8BC6-4034-9674-D9B65D714DFA}" srcId="{CC384DA2-B3F9-4274-A353-EE68BAF7FA11}" destId="{B58C1DFF-4513-4C14-ABA3-BE9D57C38017}" srcOrd="1" destOrd="0" parTransId="{0D213392-11FB-41F6-8853-8CDA18E9B40A}" sibTransId="{A30A5B5F-6ECC-499F-9277-0859EF607A59}"/>
    <dgm:cxn modelId="{F55227A7-7E8E-49F6-BBC6-6CC62D4DAA4C}" srcId="{5492F0FF-CD1E-4662-BA2D-832ADB7F542F}" destId="{61577FE1-A849-494A-91DE-1ADC3C237A73}" srcOrd="0" destOrd="0" parTransId="{51D83C4C-1249-49C7-83A5-885D3B0E126D}" sibTransId="{055D3E7D-9F05-4699-89EA-EE284A530B77}"/>
    <dgm:cxn modelId="{B3F2524A-875D-49D3-8E5C-D4975260307D}" type="presOf" srcId="{2447F1B6-415A-4503-891F-633C056A1153}" destId="{2215ACF1-B38C-471E-ABD3-C7EE58630362}" srcOrd="0" destOrd="0" presId="urn:microsoft.com/office/officeart/2005/8/layout/vList5"/>
    <dgm:cxn modelId="{DF174BD6-88DE-47C1-9423-A4F5BF12FC6E}" type="presOf" srcId="{61577FE1-A849-494A-91DE-1ADC3C237A73}" destId="{9E5E39CA-6286-459A-831B-13A35A42509F}" srcOrd="0" destOrd="0" presId="urn:microsoft.com/office/officeart/2005/8/layout/vList5"/>
    <dgm:cxn modelId="{9B62259A-2045-45A5-9448-D2AFB72DA98E}" srcId="{CC384DA2-B3F9-4274-A353-EE68BAF7FA11}" destId="{32AF4490-E2A7-4E57-B373-646B06F1B3AC}" srcOrd="2" destOrd="0" parTransId="{52FB0139-0733-4710-9FC7-872C6706BEDD}" sibTransId="{59AB98C4-3C69-4508-BE20-F6F21E8983F8}"/>
    <dgm:cxn modelId="{6E671CE7-DAA2-4EC7-BA62-F7B8803AB152}" type="presOf" srcId="{5492F0FF-CD1E-4662-BA2D-832ADB7F542F}" destId="{B728A119-189B-47FC-B2E0-E23AD8E76516}" srcOrd="0" destOrd="0" presId="urn:microsoft.com/office/officeart/2005/8/layout/vList5"/>
    <dgm:cxn modelId="{9ED5AF55-2797-441E-ACC7-0240ADF0D355}" srcId="{0CC079EC-53CC-46D1-89C2-FCC7C695045B}" destId="{B125DEE0-C2EB-43CA-BE2A-080CC310953B}" srcOrd="0" destOrd="0" parTransId="{EF75E696-CAE3-4BB5-93B4-90BCD1A0EE45}" sibTransId="{17BAE546-65DD-45D1-88D3-47F994377DFB}"/>
    <dgm:cxn modelId="{9FA08DC3-D66A-4CDD-BEBD-B66935D0486F}" srcId="{CC384DA2-B3F9-4274-A353-EE68BAF7FA11}" destId="{5492F0FF-CD1E-4662-BA2D-832ADB7F542F}" srcOrd="0" destOrd="0" parTransId="{D93D23DE-1284-426B-88C1-D6E2E56F019C}" sibTransId="{C73F4F76-97D0-4F14-BC2B-F2FF43AAECC0}"/>
    <dgm:cxn modelId="{CC400414-CF62-4572-93A9-5352A9D36F35}" type="presOf" srcId="{32AF4490-E2A7-4E57-B373-646B06F1B3AC}" destId="{A771E2F4-3477-483F-AB39-9F3F2420A456}" srcOrd="0" destOrd="0" presId="urn:microsoft.com/office/officeart/2005/8/layout/vList5"/>
    <dgm:cxn modelId="{3B05FE1E-01DE-4C1F-912D-21FD8FC4C8C2}" srcId="{32AF4490-E2A7-4E57-B373-646B06F1B3AC}" destId="{04AD1E9F-460B-4477-A062-AF799056E86B}" srcOrd="0" destOrd="0" parTransId="{6FF09E62-BBBF-4689-AD98-932FE6B25708}" sibTransId="{39B725D1-CC71-445A-9821-508201E96651}"/>
    <dgm:cxn modelId="{CB111673-DBF9-4634-900A-5FA7A5371345}" type="presOf" srcId="{A35F9C6A-F658-4315-AC86-87CA3A52A727}" destId="{D45CA72A-E10A-4DD5-BF35-9A808AF02A69}" srcOrd="0" destOrd="1" presId="urn:microsoft.com/office/officeart/2005/8/layout/vList5"/>
    <dgm:cxn modelId="{6AD5A55A-5FF8-4BE9-80B7-26A3A1475315}" type="presOf" srcId="{04AD1E9F-460B-4477-A062-AF799056E86B}" destId="{B711DDEE-43C9-4E7E-A313-EC26EE1566E0}" srcOrd="0" destOrd="0" presId="urn:microsoft.com/office/officeart/2005/8/layout/vList5"/>
    <dgm:cxn modelId="{AE31A686-3390-44D7-B915-ED5FB4DBF492}" srcId="{0CC079EC-53CC-46D1-89C2-FCC7C695045B}" destId="{A35F9C6A-F658-4315-AC86-87CA3A52A727}" srcOrd="1" destOrd="0" parTransId="{2387844F-0BF1-48A3-9C05-214B526835A1}" sibTransId="{7B39CAF4-D93A-4FDF-8DC8-957D9355816E}"/>
    <dgm:cxn modelId="{AF76A525-0DA1-4687-9FB8-224639C4BF49}" type="presOf" srcId="{B58C1DFF-4513-4C14-ABA3-BE9D57C38017}" destId="{4528AB83-A428-454D-B8FB-55406A38328C}" srcOrd="0" destOrd="0" presId="urn:microsoft.com/office/officeart/2005/8/layout/vList5"/>
    <dgm:cxn modelId="{CDA3161C-02FF-4CD7-B9FC-4D507C6DDA18}" type="presOf" srcId="{CC384DA2-B3F9-4274-A353-EE68BAF7FA11}" destId="{134F3B89-21FA-4CC8-97B9-BAB960D3087A}" srcOrd="0" destOrd="0" presId="urn:microsoft.com/office/officeart/2005/8/layout/vList5"/>
    <dgm:cxn modelId="{2DB9BC99-F1E4-475F-AE96-1335887113AF}" srcId="{B58C1DFF-4513-4C14-ABA3-BE9D57C38017}" destId="{2447F1B6-415A-4503-891F-633C056A1153}" srcOrd="0" destOrd="0" parTransId="{F4D8140D-152D-432D-8E0A-3AA7E818C4BD}" sibTransId="{21EDDB3B-E8FE-426E-BA6A-ACDC37F6781C}"/>
    <dgm:cxn modelId="{56577FEF-F287-482B-B779-B668341257D2}" srcId="{CC384DA2-B3F9-4274-A353-EE68BAF7FA11}" destId="{0CC079EC-53CC-46D1-89C2-FCC7C695045B}" srcOrd="3" destOrd="0" parTransId="{20E5780C-DD27-429A-93D1-AA993DA93A8E}" sibTransId="{5728D961-E06C-4AD2-BAA3-2445CE1C9643}"/>
    <dgm:cxn modelId="{15877E80-2F4F-4614-9415-4DE61C863669}" type="presOf" srcId="{B125DEE0-C2EB-43CA-BE2A-080CC310953B}" destId="{D45CA72A-E10A-4DD5-BF35-9A808AF02A69}" srcOrd="0" destOrd="0" presId="urn:microsoft.com/office/officeart/2005/8/layout/vList5"/>
    <dgm:cxn modelId="{A8B9FEBD-C71C-4816-9D42-6F2471A807CC}" type="presParOf" srcId="{134F3B89-21FA-4CC8-97B9-BAB960D3087A}" destId="{634BE078-1B1A-4419-836F-8E03C8DA8D80}" srcOrd="0" destOrd="0" presId="urn:microsoft.com/office/officeart/2005/8/layout/vList5"/>
    <dgm:cxn modelId="{173E17F8-3E57-4D1D-A3CD-704D6A103E1F}" type="presParOf" srcId="{634BE078-1B1A-4419-836F-8E03C8DA8D80}" destId="{B728A119-189B-47FC-B2E0-E23AD8E76516}" srcOrd="0" destOrd="0" presId="urn:microsoft.com/office/officeart/2005/8/layout/vList5"/>
    <dgm:cxn modelId="{401E6D5D-4833-49A3-8703-871442676756}" type="presParOf" srcId="{634BE078-1B1A-4419-836F-8E03C8DA8D80}" destId="{9E5E39CA-6286-459A-831B-13A35A42509F}" srcOrd="1" destOrd="0" presId="urn:microsoft.com/office/officeart/2005/8/layout/vList5"/>
    <dgm:cxn modelId="{73F88BA4-B6BD-468C-8898-3935AAB8587F}" type="presParOf" srcId="{134F3B89-21FA-4CC8-97B9-BAB960D3087A}" destId="{BD01D41C-58CA-42DD-9622-EC1D0B64E0F9}" srcOrd="1" destOrd="0" presId="urn:microsoft.com/office/officeart/2005/8/layout/vList5"/>
    <dgm:cxn modelId="{D5FA559E-F6C1-4BC1-8D2A-EB8EFBD10DC9}" type="presParOf" srcId="{134F3B89-21FA-4CC8-97B9-BAB960D3087A}" destId="{8CB0B979-A8DC-4F3F-8371-456A5583F7B9}" srcOrd="2" destOrd="0" presId="urn:microsoft.com/office/officeart/2005/8/layout/vList5"/>
    <dgm:cxn modelId="{AEE36B5B-30DB-4DD4-AEE4-0F40631F6C50}" type="presParOf" srcId="{8CB0B979-A8DC-4F3F-8371-456A5583F7B9}" destId="{4528AB83-A428-454D-B8FB-55406A38328C}" srcOrd="0" destOrd="0" presId="urn:microsoft.com/office/officeart/2005/8/layout/vList5"/>
    <dgm:cxn modelId="{26277CF7-3F20-4DC3-9414-71FB27082625}" type="presParOf" srcId="{8CB0B979-A8DC-4F3F-8371-456A5583F7B9}" destId="{2215ACF1-B38C-471E-ABD3-C7EE58630362}" srcOrd="1" destOrd="0" presId="urn:microsoft.com/office/officeart/2005/8/layout/vList5"/>
    <dgm:cxn modelId="{0D86FF8F-17E4-4E84-85D2-BE675AF212F9}" type="presParOf" srcId="{134F3B89-21FA-4CC8-97B9-BAB960D3087A}" destId="{B91577F0-9597-4415-B4ED-9F2B41DFC497}" srcOrd="3" destOrd="0" presId="urn:microsoft.com/office/officeart/2005/8/layout/vList5"/>
    <dgm:cxn modelId="{8B5000B8-5A60-4510-8ABA-22F3FC61E08E}" type="presParOf" srcId="{134F3B89-21FA-4CC8-97B9-BAB960D3087A}" destId="{0BC56B3E-2E30-40FD-BD39-795B9D7223D7}" srcOrd="4" destOrd="0" presId="urn:microsoft.com/office/officeart/2005/8/layout/vList5"/>
    <dgm:cxn modelId="{11BF86C1-7A00-4DBF-869E-4A92AE652788}" type="presParOf" srcId="{0BC56B3E-2E30-40FD-BD39-795B9D7223D7}" destId="{A771E2F4-3477-483F-AB39-9F3F2420A456}" srcOrd="0" destOrd="0" presId="urn:microsoft.com/office/officeart/2005/8/layout/vList5"/>
    <dgm:cxn modelId="{6C5497A3-69B4-4A15-B52D-79EC4AC6CAD3}" type="presParOf" srcId="{0BC56B3E-2E30-40FD-BD39-795B9D7223D7}" destId="{B711DDEE-43C9-4E7E-A313-EC26EE1566E0}" srcOrd="1" destOrd="0" presId="urn:microsoft.com/office/officeart/2005/8/layout/vList5"/>
    <dgm:cxn modelId="{0DE8BFEF-47C0-4D19-92E6-CE36EC97F6C2}" type="presParOf" srcId="{134F3B89-21FA-4CC8-97B9-BAB960D3087A}" destId="{7740FFD1-FF19-46AF-B555-281C3813D393}" srcOrd="5" destOrd="0" presId="urn:microsoft.com/office/officeart/2005/8/layout/vList5"/>
    <dgm:cxn modelId="{AE758B5A-BD94-43C0-83A6-B74896CB84D7}" type="presParOf" srcId="{134F3B89-21FA-4CC8-97B9-BAB960D3087A}" destId="{CE359976-82B5-4CFB-ABFC-B650FBD9F081}" srcOrd="6" destOrd="0" presId="urn:microsoft.com/office/officeart/2005/8/layout/vList5"/>
    <dgm:cxn modelId="{91CA504C-6563-473E-9E7C-4CEA599A75C5}" type="presParOf" srcId="{CE359976-82B5-4CFB-ABFC-B650FBD9F081}" destId="{8CE3574E-1871-46B1-98C5-182A37602C56}" srcOrd="0" destOrd="0" presId="urn:microsoft.com/office/officeart/2005/8/layout/vList5"/>
    <dgm:cxn modelId="{3B43495C-889A-41D2-A122-0F1335CC793E}" type="presParOf" srcId="{CE359976-82B5-4CFB-ABFC-B650FBD9F081}" destId="{D45CA72A-E10A-4DD5-BF35-9A808AF02A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C5D9AD-9CB8-45CF-9AF7-1B5461574BE8}" type="doc">
      <dgm:prSet loTypeId="urn:microsoft.com/office/officeart/2005/8/layout/vList5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6FE1563-31A7-44AB-B3BF-893F09E9D325}">
      <dgm:prSet custT="1"/>
      <dgm:spPr>
        <a:solidFill>
          <a:schemeClr val="accent2"/>
        </a:solidFill>
      </dgm:spPr>
      <dgm:t>
        <a:bodyPr/>
        <a:lstStyle/>
        <a:p>
          <a:r>
            <a:rPr lang="en-US" sz="2400" b="0" dirty="0"/>
            <a:t>Many factors can cause a tax bill for an individual property to increase or decrease from year to year</a:t>
          </a:r>
        </a:p>
      </dgm:t>
    </dgm:pt>
    <dgm:pt modelId="{E62C3705-C21C-4E37-8FE9-131189BA0ED6}" type="parTrans" cxnId="{D9EA2F6B-22E6-401A-AE3D-1EB5CABD09C3}">
      <dgm:prSet/>
      <dgm:spPr/>
      <dgm:t>
        <a:bodyPr/>
        <a:lstStyle/>
        <a:p>
          <a:endParaRPr lang="en-US"/>
        </a:p>
      </dgm:t>
    </dgm:pt>
    <dgm:pt modelId="{4D26D3C2-0067-4788-A2F9-BCF3B879F81F}" type="sibTrans" cxnId="{D9EA2F6B-22E6-401A-AE3D-1EB5CABD09C3}">
      <dgm:prSet/>
      <dgm:spPr/>
      <dgm:t>
        <a:bodyPr/>
        <a:lstStyle/>
        <a:p>
          <a:endParaRPr lang="en-US"/>
        </a:p>
      </dgm:t>
    </dgm:pt>
    <dgm:pt modelId="{439FA6C2-A674-4786-A077-F3F611968B3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400" dirty="0"/>
            <a:t>Changes in value of individual property</a:t>
          </a:r>
        </a:p>
      </dgm:t>
    </dgm:pt>
    <dgm:pt modelId="{A7D89B78-3A20-4DE8-88E7-4AC7D1F1FC83}" type="parTrans" cxnId="{907B7EC5-D484-4F4A-A615-3C979DB55184}">
      <dgm:prSet/>
      <dgm:spPr/>
      <dgm:t>
        <a:bodyPr/>
        <a:lstStyle/>
        <a:p>
          <a:endParaRPr lang="en-US"/>
        </a:p>
      </dgm:t>
    </dgm:pt>
    <dgm:pt modelId="{22E2D103-C5CA-4B4D-91C4-DF132B5F0DA9}" type="sibTrans" cxnId="{907B7EC5-D484-4F4A-A615-3C979DB55184}">
      <dgm:prSet/>
      <dgm:spPr/>
      <dgm:t>
        <a:bodyPr/>
        <a:lstStyle/>
        <a:p>
          <a:endParaRPr lang="en-US"/>
        </a:p>
      </dgm:t>
    </dgm:pt>
    <dgm:pt modelId="{9BE475D8-F45D-4A34-A9D5-31D1DFF0485D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400" dirty="0"/>
            <a:t>Changes in total value of all property within District</a:t>
          </a:r>
        </a:p>
      </dgm:t>
    </dgm:pt>
    <dgm:pt modelId="{F2B31410-3591-4E8F-8546-0E5270448BEE}" type="parTrans" cxnId="{2FC96B88-A165-4BF7-8736-2FF94D4347CE}">
      <dgm:prSet/>
      <dgm:spPr/>
      <dgm:t>
        <a:bodyPr/>
        <a:lstStyle/>
        <a:p>
          <a:endParaRPr lang="en-US"/>
        </a:p>
      </dgm:t>
    </dgm:pt>
    <dgm:pt modelId="{03F86C04-682D-495C-8EE8-BD0FBC4B0BE5}" type="sibTrans" cxnId="{2FC96B88-A165-4BF7-8736-2FF94D4347CE}">
      <dgm:prSet/>
      <dgm:spPr/>
      <dgm:t>
        <a:bodyPr/>
        <a:lstStyle/>
        <a:p>
          <a:endParaRPr lang="en-US"/>
        </a:p>
      </dgm:t>
    </dgm:pt>
    <dgm:pt modelId="{A4A0D0C2-036D-40D2-90BB-582085DBDCD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2400" dirty="0"/>
            <a:t>Increases or decreases in levy amounts caused by changes in state funding formulas, local needs &amp; costs, voter-approved referendums &amp; other factors</a:t>
          </a:r>
        </a:p>
      </dgm:t>
    </dgm:pt>
    <dgm:pt modelId="{E4F337B8-BE57-4118-B9DF-E69EA59406CE}" type="parTrans" cxnId="{FC2DF1C3-43E2-417A-87E9-70FCDBC8E165}">
      <dgm:prSet/>
      <dgm:spPr/>
      <dgm:t>
        <a:bodyPr/>
        <a:lstStyle/>
        <a:p>
          <a:endParaRPr lang="en-US"/>
        </a:p>
      </dgm:t>
    </dgm:pt>
    <dgm:pt modelId="{D69E55B8-ADEE-4D38-B8C4-5F5BC6230CB9}" type="sibTrans" cxnId="{FC2DF1C3-43E2-417A-87E9-70FCDBC8E165}">
      <dgm:prSet/>
      <dgm:spPr/>
      <dgm:t>
        <a:bodyPr/>
        <a:lstStyle/>
        <a:p>
          <a:endParaRPr lang="en-US"/>
        </a:p>
      </dgm:t>
    </dgm:pt>
    <dgm:pt modelId="{8281DE82-F739-4ABC-9BA9-D89E26F6A5E2}" type="pres">
      <dgm:prSet presAssocID="{30C5D9AD-9CB8-45CF-9AF7-1B5461574B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84B0D9-C99E-4244-B3CC-81CD37D7185A}" type="pres">
      <dgm:prSet presAssocID="{B6FE1563-31A7-44AB-B3BF-893F09E9D325}" presName="linNode" presStyleCnt="0"/>
      <dgm:spPr/>
    </dgm:pt>
    <dgm:pt modelId="{20106A7C-56F6-486A-89BE-8AD37C4C4378}" type="pres">
      <dgm:prSet presAssocID="{B6FE1563-31A7-44AB-B3BF-893F09E9D32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FA718-A459-4B13-B57E-F147A53210E8}" type="pres">
      <dgm:prSet presAssocID="{B6FE1563-31A7-44AB-B3BF-893F09E9D32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F041A8-64FB-411F-9AB8-757A602D162D}" type="presOf" srcId="{439FA6C2-A674-4786-A077-F3F611968B31}" destId="{B8EFA718-A459-4B13-B57E-F147A53210E8}" srcOrd="0" destOrd="0" presId="urn:microsoft.com/office/officeart/2005/8/layout/vList5"/>
    <dgm:cxn modelId="{E399C3F1-64CE-4360-AAAF-28A17CF6DA3F}" type="presOf" srcId="{30C5D9AD-9CB8-45CF-9AF7-1B5461574BE8}" destId="{8281DE82-F739-4ABC-9BA9-D89E26F6A5E2}" srcOrd="0" destOrd="0" presId="urn:microsoft.com/office/officeart/2005/8/layout/vList5"/>
    <dgm:cxn modelId="{9BCD4E04-DE02-4F8F-BC68-EB28F4043CD9}" type="presOf" srcId="{A4A0D0C2-036D-40D2-90BB-582085DBDCD1}" destId="{B8EFA718-A459-4B13-B57E-F147A53210E8}" srcOrd="0" destOrd="2" presId="urn:microsoft.com/office/officeart/2005/8/layout/vList5"/>
    <dgm:cxn modelId="{EEC880C9-7C3A-434C-BEB3-B19CE12FA165}" type="presOf" srcId="{B6FE1563-31A7-44AB-B3BF-893F09E9D325}" destId="{20106A7C-56F6-486A-89BE-8AD37C4C4378}" srcOrd="0" destOrd="0" presId="urn:microsoft.com/office/officeart/2005/8/layout/vList5"/>
    <dgm:cxn modelId="{907B7EC5-D484-4F4A-A615-3C979DB55184}" srcId="{B6FE1563-31A7-44AB-B3BF-893F09E9D325}" destId="{439FA6C2-A674-4786-A077-F3F611968B31}" srcOrd="0" destOrd="0" parTransId="{A7D89B78-3A20-4DE8-88E7-4AC7D1F1FC83}" sibTransId="{22E2D103-C5CA-4B4D-91C4-DF132B5F0DA9}"/>
    <dgm:cxn modelId="{402589EA-BB31-4A3F-A524-A65C22C3C3B1}" type="presOf" srcId="{9BE475D8-F45D-4A34-A9D5-31D1DFF0485D}" destId="{B8EFA718-A459-4B13-B57E-F147A53210E8}" srcOrd="0" destOrd="1" presId="urn:microsoft.com/office/officeart/2005/8/layout/vList5"/>
    <dgm:cxn modelId="{FC2DF1C3-43E2-417A-87E9-70FCDBC8E165}" srcId="{B6FE1563-31A7-44AB-B3BF-893F09E9D325}" destId="{A4A0D0C2-036D-40D2-90BB-582085DBDCD1}" srcOrd="2" destOrd="0" parTransId="{E4F337B8-BE57-4118-B9DF-E69EA59406CE}" sibTransId="{D69E55B8-ADEE-4D38-B8C4-5F5BC6230CB9}"/>
    <dgm:cxn modelId="{2FC96B88-A165-4BF7-8736-2FF94D4347CE}" srcId="{B6FE1563-31A7-44AB-B3BF-893F09E9D325}" destId="{9BE475D8-F45D-4A34-A9D5-31D1DFF0485D}" srcOrd="1" destOrd="0" parTransId="{F2B31410-3591-4E8F-8546-0E5270448BEE}" sibTransId="{03F86C04-682D-495C-8EE8-BD0FBC4B0BE5}"/>
    <dgm:cxn modelId="{D9EA2F6B-22E6-401A-AE3D-1EB5CABD09C3}" srcId="{30C5D9AD-9CB8-45CF-9AF7-1B5461574BE8}" destId="{B6FE1563-31A7-44AB-B3BF-893F09E9D325}" srcOrd="0" destOrd="0" parTransId="{E62C3705-C21C-4E37-8FE9-131189BA0ED6}" sibTransId="{4D26D3C2-0067-4788-A2F9-BCF3B879F81F}"/>
    <dgm:cxn modelId="{1F5F8004-E906-452E-BC0E-9D4F79FE6F9D}" type="presParOf" srcId="{8281DE82-F739-4ABC-9BA9-D89E26F6A5E2}" destId="{4084B0D9-C99E-4244-B3CC-81CD37D7185A}" srcOrd="0" destOrd="0" presId="urn:microsoft.com/office/officeart/2005/8/layout/vList5"/>
    <dgm:cxn modelId="{CBB47EA0-00CA-4B6A-98E0-04649429EF95}" type="presParOf" srcId="{4084B0D9-C99E-4244-B3CC-81CD37D7185A}" destId="{20106A7C-56F6-486A-89BE-8AD37C4C4378}" srcOrd="0" destOrd="0" presId="urn:microsoft.com/office/officeart/2005/8/layout/vList5"/>
    <dgm:cxn modelId="{34FB34CF-CCC3-41CD-AA31-C3DFCC4FBBEC}" type="presParOf" srcId="{4084B0D9-C99E-4244-B3CC-81CD37D7185A}" destId="{B8EFA718-A459-4B13-B57E-F147A53210E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B610D9C-3223-470E-9D47-D9780D8198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1EF530-1C96-43CD-9D9E-60A0EC4D0F5C}" type="pres">
      <dgm:prSet presAssocID="{3B610D9C-3223-470E-9D47-D9780D8198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A44F514-5583-4890-9C76-75AF8BA8492D}" type="presOf" srcId="{3B610D9C-3223-470E-9D47-D9780D819842}" destId="{F11EF530-1C96-43CD-9D9E-60A0EC4D0F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B610D9C-3223-470E-9D47-D9780D819842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24CD34-4B23-4805-8B62-751CB9EAFA39}">
      <dgm:prSet custT="1"/>
      <dgm:spPr>
        <a:solidFill>
          <a:schemeClr val="accent6"/>
        </a:solidFill>
      </dgm:spPr>
      <dgm:t>
        <a:bodyPr/>
        <a:lstStyle/>
        <a:p>
          <a:r>
            <a:rPr lang="en-US" sz="2400" dirty="0">
              <a:latin typeface="+mn-lt"/>
              <a:cs typeface="Arial" panose="020B0604020202020204" pitchFamily="34" charset="0"/>
            </a:rPr>
            <a:t>Homestead Credit Refund</a:t>
          </a:r>
        </a:p>
      </dgm:t>
    </dgm:pt>
    <dgm:pt modelId="{9ED24661-268E-4815-BA33-5DF89C774178}" type="parTrans" cxnId="{3065E61E-7EAC-4F0A-AC5A-67FC229E1F55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4E08CA01-D643-4B3A-900F-2EE0EBADC8D7}" type="sibTrans" cxnId="{3065E61E-7EAC-4F0A-AC5A-67FC229E1F55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CC1D4CC6-EBBE-4551-806C-7B5313410C31}">
      <dgm:prSet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Available for all homestead property, both residential and agricultural (house, garage and one acre (HGA) only)</a:t>
          </a:r>
        </a:p>
      </dgm:t>
    </dgm:pt>
    <dgm:pt modelId="{0CDF418E-5F31-43D6-9ECD-BD229FFF6C55}" type="parTrans" cxnId="{69DE7F8C-77A1-4CE9-9417-E2A3BCBFC9A5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2317BD3D-348C-4978-B9E2-F69B89E1E1BC}" type="sibTrans" cxnId="{69DE7F8C-77A1-4CE9-9417-E2A3BCBFC9A5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B97367B0-FFB4-442D-87A6-FD85AF6981BC}">
      <dgm:prSet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Refund is sliding scale, based on total property taxes and income (maximum refund is $2,930 for homeowners and $2,280 for renters)</a:t>
          </a:r>
        </a:p>
      </dgm:t>
    </dgm:pt>
    <dgm:pt modelId="{BF416274-0B53-432B-A4EE-8DB196744352}" type="parTrans" cxnId="{6E955790-FF6E-46A5-A91D-B551CA50B0FC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6AC9F5F0-222B-44CC-9037-1F6B891D5B6D}" type="sibTrans" cxnId="{6E955790-FF6E-46A5-A91D-B551CA50B0FC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3A1815AE-82BF-4918-89D2-EEC1E97689BA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400" dirty="0">
              <a:latin typeface="+mn-lt"/>
              <a:cs typeface="Arial" panose="020B0604020202020204" pitchFamily="34" charset="0"/>
            </a:rPr>
            <a:t>Special Property Tax Refund</a:t>
          </a:r>
        </a:p>
      </dgm:t>
    </dgm:pt>
    <dgm:pt modelId="{A7D4ECEC-435B-4B45-AE88-E61D57C02D44}" type="parTrans" cxnId="{58BA3356-B42B-4A8D-BB33-BA230E32AA44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AA648AF1-AC41-4C41-9BD4-E2FD4C96CDC2}" type="sibTrans" cxnId="{58BA3356-B42B-4A8D-BB33-BA230E32AA44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757BB20A-8976-4D41-99EF-B3EF5342518F}">
      <dgm:prSet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Available for all homestead property, both residential &amp; agricultural (HGA only) with a gross tax increase of at least 12% and $100 over prior year</a:t>
          </a:r>
        </a:p>
      </dgm:t>
    </dgm:pt>
    <dgm:pt modelId="{1C83BEBD-E45E-4E6A-9CF2-BD7F8057488D}" type="parTrans" cxnId="{9F45AD4B-14B0-4C22-9AE7-A46E66DCDAF6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45D481C2-9AA6-47BB-8779-5FA8852CC5FE}" type="sibTrans" cxnId="{9F45AD4B-14B0-4C22-9AE7-A46E66DCDAF6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CA8A458D-8862-4CD7-8662-8BAB6FC486BA}">
      <dgm:prSet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Refund is 60% of tax increase that exceeds greater of 12% or $100 (max $1,000)</a:t>
          </a:r>
        </a:p>
      </dgm:t>
    </dgm:pt>
    <dgm:pt modelId="{E9D93FB9-A3C2-4539-BFFC-3C41B5AC5727}" type="parTrans" cxnId="{5787B24D-A1BF-4E2C-8124-10C7014624EF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ABBFD49D-ABB5-4050-9F11-C6EFEA5AE60F}" type="sibTrans" cxnId="{5787B24D-A1BF-4E2C-8124-10C7014624EF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7B78270D-EB34-463D-82BE-442147C99806}">
      <dgm:prSet custT="1"/>
      <dgm:spPr>
        <a:solidFill>
          <a:schemeClr val="tx1"/>
        </a:solidFill>
      </dgm:spPr>
      <dgm:t>
        <a:bodyPr/>
        <a:lstStyle/>
        <a:p>
          <a:r>
            <a:rPr lang="en-US" sz="2400" dirty="0">
              <a:latin typeface="+mn-lt"/>
              <a:cs typeface="Arial" panose="020B0604020202020204" pitchFamily="34" charset="0"/>
            </a:rPr>
            <a:t>Senior Citizen Property Tax Deferral</a:t>
          </a:r>
        </a:p>
      </dgm:t>
    </dgm:pt>
    <dgm:pt modelId="{29A32BAE-1484-45E1-983E-A6D2D21E06DF}" type="parTrans" cxnId="{02F65A4C-68D6-4E04-B1AE-13BBA6A06F7B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2013E583-BFAF-46EE-A5CF-468995C3BAA4}" type="sibTrans" cxnId="{02F65A4C-68D6-4E04-B1AE-13BBA6A06F7B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C6039FE4-637B-4EFF-97B5-88FD2EBA9C42}">
      <dgm:prSet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Allows people 65 years of age or older with household income of $60,000 or less to defer a portion of property taxes on their home</a:t>
          </a:r>
        </a:p>
      </dgm:t>
    </dgm:pt>
    <dgm:pt modelId="{1F3C71B8-F4DA-4F74-B40B-8A371B51C4BE}" type="parTrans" cxnId="{E298F736-6169-45B7-A2AD-1331FEF9CF73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C9D8F1F8-842C-400E-AA75-CDC25F9A35F3}" type="sibTrans" cxnId="{E298F736-6169-45B7-A2AD-1331FEF9CF73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52DD0064-E1A1-4C4D-B300-C314D96CCB1E}">
      <dgm:prSet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Deferred property taxes plus accrued interest must be paid when home is sold or homeowner(s) dies</a:t>
          </a:r>
        </a:p>
      </dgm:t>
    </dgm:pt>
    <dgm:pt modelId="{4BEB9DE3-EF4B-4D68-A104-6DA7BA567BB8}" type="parTrans" cxnId="{6D522F0E-947D-4020-B8AD-8408A461EB43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979623A1-FD60-4ABF-8788-8E7990BF80C1}" type="sibTrans" cxnId="{6D522F0E-947D-4020-B8AD-8408A461EB43}">
      <dgm:prSet/>
      <dgm:spPr/>
      <dgm:t>
        <a:bodyPr/>
        <a:lstStyle/>
        <a:p>
          <a:endParaRPr lang="en-US">
            <a:solidFill>
              <a:srgbClr val="595959"/>
            </a:solidFill>
            <a:latin typeface="+mn-lt"/>
            <a:cs typeface="Arial" panose="020B0604020202020204" pitchFamily="34" charset="0"/>
          </a:endParaRPr>
        </a:p>
      </dgm:t>
    </dgm:pt>
    <dgm:pt modelId="{F11EF530-1C96-43CD-9D9E-60A0EC4D0F5C}" type="pres">
      <dgm:prSet presAssocID="{3B610D9C-3223-470E-9D47-D9780D8198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A933BA-61F6-4727-8EA6-FB2ACD25CF47}" type="pres">
      <dgm:prSet presAssocID="{BA24CD34-4B23-4805-8B62-751CB9EAFA3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1E91F8-FED1-4317-9317-3D8446F07A94}" type="pres">
      <dgm:prSet presAssocID="{BA24CD34-4B23-4805-8B62-751CB9EAFA3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07D011-E887-471D-A11C-B48A2BD30CA8}" type="pres">
      <dgm:prSet presAssocID="{3A1815AE-82BF-4918-89D2-EEC1E97689B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EBF11-7477-462D-9DB1-91F63DDE4EAE}" type="pres">
      <dgm:prSet presAssocID="{3A1815AE-82BF-4918-89D2-EEC1E97689B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5702E-C087-4B52-95D4-D38C3CC095CE}" type="pres">
      <dgm:prSet presAssocID="{7B78270D-EB34-463D-82BE-442147C9980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AA23A-BE91-48D5-9EF7-5FA466F23EBF}" type="pres">
      <dgm:prSet presAssocID="{7B78270D-EB34-463D-82BE-442147C9980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EC70AD-5AC6-4967-95E1-1E74275B1C07}" type="presOf" srcId="{7B78270D-EB34-463D-82BE-442147C99806}" destId="{1355702E-C087-4B52-95D4-D38C3CC095CE}" srcOrd="0" destOrd="0" presId="urn:microsoft.com/office/officeart/2005/8/layout/vList2"/>
    <dgm:cxn modelId="{02F65A4C-68D6-4E04-B1AE-13BBA6A06F7B}" srcId="{3B610D9C-3223-470E-9D47-D9780D819842}" destId="{7B78270D-EB34-463D-82BE-442147C99806}" srcOrd="2" destOrd="0" parTransId="{29A32BAE-1484-45E1-983E-A6D2D21E06DF}" sibTransId="{2013E583-BFAF-46EE-A5CF-468995C3BAA4}"/>
    <dgm:cxn modelId="{EC52F3A0-60A3-45F7-A506-35DB0CA6A83E}" type="presOf" srcId="{CA8A458D-8862-4CD7-8662-8BAB6FC486BA}" destId="{EB9EBF11-7477-462D-9DB1-91F63DDE4EAE}" srcOrd="0" destOrd="1" presId="urn:microsoft.com/office/officeart/2005/8/layout/vList2"/>
    <dgm:cxn modelId="{2439FBE8-8439-4D67-BA39-FF9E99ACC70A}" type="presOf" srcId="{B97367B0-FFB4-442D-87A6-FD85AF6981BC}" destId="{EC1E91F8-FED1-4317-9317-3D8446F07A94}" srcOrd="0" destOrd="1" presId="urn:microsoft.com/office/officeart/2005/8/layout/vList2"/>
    <dgm:cxn modelId="{3065E61E-7EAC-4F0A-AC5A-67FC229E1F55}" srcId="{3B610D9C-3223-470E-9D47-D9780D819842}" destId="{BA24CD34-4B23-4805-8B62-751CB9EAFA39}" srcOrd="0" destOrd="0" parTransId="{9ED24661-268E-4815-BA33-5DF89C774178}" sibTransId="{4E08CA01-D643-4B3A-900F-2EE0EBADC8D7}"/>
    <dgm:cxn modelId="{69DE7F8C-77A1-4CE9-9417-E2A3BCBFC9A5}" srcId="{BA24CD34-4B23-4805-8B62-751CB9EAFA39}" destId="{CC1D4CC6-EBBE-4551-806C-7B5313410C31}" srcOrd="0" destOrd="0" parTransId="{0CDF418E-5F31-43D6-9ECD-BD229FFF6C55}" sibTransId="{2317BD3D-348C-4978-B9E2-F69B89E1E1BC}"/>
    <dgm:cxn modelId="{6D522F0E-947D-4020-B8AD-8408A461EB43}" srcId="{7B78270D-EB34-463D-82BE-442147C99806}" destId="{52DD0064-E1A1-4C4D-B300-C314D96CCB1E}" srcOrd="1" destOrd="0" parTransId="{4BEB9DE3-EF4B-4D68-A104-6DA7BA567BB8}" sibTransId="{979623A1-FD60-4ABF-8788-8E7990BF80C1}"/>
    <dgm:cxn modelId="{7996D6AD-A4E7-4B18-A4E0-62F3083AACF6}" type="presOf" srcId="{CC1D4CC6-EBBE-4551-806C-7B5313410C31}" destId="{EC1E91F8-FED1-4317-9317-3D8446F07A94}" srcOrd="0" destOrd="0" presId="urn:microsoft.com/office/officeart/2005/8/layout/vList2"/>
    <dgm:cxn modelId="{376717E2-ACE5-4C35-8721-14487421DCB2}" type="presOf" srcId="{52DD0064-E1A1-4C4D-B300-C314D96CCB1E}" destId="{64EAA23A-BE91-48D5-9EF7-5FA466F23EBF}" srcOrd="0" destOrd="1" presId="urn:microsoft.com/office/officeart/2005/8/layout/vList2"/>
    <dgm:cxn modelId="{9F45AD4B-14B0-4C22-9AE7-A46E66DCDAF6}" srcId="{3A1815AE-82BF-4918-89D2-EEC1E97689BA}" destId="{757BB20A-8976-4D41-99EF-B3EF5342518F}" srcOrd="0" destOrd="0" parTransId="{1C83BEBD-E45E-4E6A-9CF2-BD7F8057488D}" sibTransId="{45D481C2-9AA6-47BB-8779-5FA8852CC5FE}"/>
    <dgm:cxn modelId="{58BA3356-B42B-4A8D-BB33-BA230E32AA44}" srcId="{3B610D9C-3223-470E-9D47-D9780D819842}" destId="{3A1815AE-82BF-4918-89D2-EEC1E97689BA}" srcOrd="1" destOrd="0" parTransId="{A7D4ECEC-435B-4B45-AE88-E61D57C02D44}" sibTransId="{AA648AF1-AC41-4C41-9BD4-E2FD4C96CDC2}"/>
    <dgm:cxn modelId="{D64CEFC3-ABE8-4C07-BEC6-04C97CAF5999}" type="presOf" srcId="{757BB20A-8976-4D41-99EF-B3EF5342518F}" destId="{EB9EBF11-7477-462D-9DB1-91F63DDE4EAE}" srcOrd="0" destOrd="0" presId="urn:microsoft.com/office/officeart/2005/8/layout/vList2"/>
    <dgm:cxn modelId="{6E955790-FF6E-46A5-A91D-B551CA50B0FC}" srcId="{BA24CD34-4B23-4805-8B62-751CB9EAFA39}" destId="{B97367B0-FFB4-442D-87A6-FD85AF6981BC}" srcOrd="1" destOrd="0" parTransId="{BF416274-0B53-432B-A4EE-8DB196744352}" sibTransId="{6AC9F5F0-222B-44CC-9037-1F6B891D5B6D}"/>
    <dgm:cxn modelId="{604312B7-0DAD-4C39-8C45-F2ACB42CB8D2}" type="presOf" srcId="{3A1815AE-82BF-4918-89D2-EEC1E97689BA}" destId="{D007D011-E887-471D-A11C-B48A2BD30CA8}" srcOrd="0" destOrd="0" presId="urn:microsoft.com/office/officeart/2005/8/layout/vList2"/>
    <dgm:cxn modelId="{BA44F514-5583-4890-9C76-75AF8BA8492D}" type="presOf" srcId="{3B610D9C-3223-470E-9D47-D9780D819842}" destId="{F11EF530-1C96-43CD-9D9E-60A0EC4D0F5C}" srcOrd="0" destOrd="0" presId="urn:microsoft.com/office/officeart/2005/8/layout/vList2"/>
    <dgm:cxn modelId="{D67E75BB-6073-43A6-A607-2CCC4C6570FF}" type="presOf" srcId="{C6039FE4-637B-4EFF-97B5-88FD2EBA9C42}" destId="{64EAA23A-BE91-48D5-9EF7-5FA466F23EBF}" srcOrd="0" destOrd="0" presId="urn:microsoft.com/office/officeart/2005/8/layout/vList2"/>
    <dgm:cxn modelId="{35D21B12-0F5B-476E-A9B6-E1C567D2F218}" type="presOf" srcId="{BA24CD34-4B23-4805-8B62-751CB9EAFA39}" destId="{F2A933BA-61F6-4727-8EA6-FB2ACD25CF47}" srcOrd="0" destOrd="0" presId="urn:microsoft.com/office/officeart/2005/8/layout/vList2"/>
    <dgm:cxn modelId="{E298F736-6169-45B7-A2AD-1331FEF9CF73}" srcId="{7B78270D-EB34-463D-82BE-442147C99806}" destId="{C6039FE4-637B-4EFF-97B5-88FD2EBA9C42}" srcOrd="0" destOrd="0" parTransId="{1F3C71B8-F4DA-4F74-B40B-8A371B51C4BE}" sibTransId="{C9D8F1F8-842C-400E-AA75-CDC25F9A35F3}"/>
    <dgm:cxn modelId="{5787B24D-A1BF-4E2C-8124-10C7014624EF}" srcId="{3A1815AE-82BF-4918-89D2-EEC1E97689BA}" destId="{CA8A458D-8862-4CD7-8662-8BAB6FC486BA}" srcOrd="1" destOrd="0" parTransId="{E9D93FB9-A3C2-4539-BFFC-3C41B5AC5727}" sibTransId="{ABBFD49D-ABB5-4050-9F11-C6EFEA5AE60F}"/>
    <dgm:cxn modelId="{E84153AF-29B9-459F-BA61-FB38587DD9F2}" type="presParOf" srcId="{F11EF530-1C96-43CD-9D9E-60A0EC4D0F5C}" destId="{F2A933BA-61F6-4727-8EA6-FB2ACD25CF47}" srcOrd="0" destOrd="0" presId="urn:microsoft.com/office/officeart/2005/8/layout/vList2"/>
    <dgm:cxn modelId="{815C1176-1855-4E0C-96E2-2E80AB3B23D5}" type="presParOf" srcId="{F11EF530-1C96-43CD-9D9E-60A0EC4D0F5C}" destId="{EC1E91F8-FED1-4317-9317-3D8446F07A94}" srcOrd="1" destOrd="0" presId="urn:microsoft.com/office/officeart/2005/8/layout/vList2"/>
    <dgm:cxn modelId="{6A714F0E-AE1F-4486-A346-E1A417D17344}" type="presParOf" srcId="{F11EF530-1C96-43CD-9D9E-60A0EC4D0F5C}" destId="{D007D011-E887-471D-A11C-B48A2BD30CA8}" srcOrd="2" destOrd="0" presId="urn:microsoft.com/office/officeart/2005/8/layout/vList2"/>
    <dgm:cxn modelId="{080DEF41-4572-494A-890C-69F396A08A88}" type="presParOf" srcId="{F11EF530-1C96-43CD-9D9E-60A0EC4D0F5C}" destId="{EB9EBF11-7477-462D-9DB1-91F63DDE4EAE}" srcOrd="3" destOrd="0" presId="urn:microsoft.com/office/officeart/2005/8/layout/vList2"/>
    <dgm:cxn modelId="{AB1F184B-1AFF-45E1-8D5E-1CF7E86547CA}" type="presParOf" srcId="{F11EF530-1C96-43CD-9D9E-60A0EC4D0F5C}" destId="{1355702E-C087-4B52-95D4-D38C3CC095CE}" srcOrd="4" destOrd="0" presId="urn:microsoft.com/office/officeart/2005/8/layout/vList2"/>
    <dgm:cxn modelId="{91F9135A-6461-40AA-9660-DE09233D2928}" type="presParOf" srcId="{F11EF530-1C96-43CD-9D9E-60A0EC4D0F5C}" destId="{64EAA23A-BE91-48D5-9EF7-5FA466F23EB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F896566-7ECF-43BF-8A58-B13CBCB7C342}" type="doc">
      <dgm:prSet loTypeId="urn:microsoft.com/office/officeart/2005/8/layout/hProcess9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65BD913-8845-4E44-AA2C-53849F7EC161}">
      <dgm:prSet custT="1"/>
      <dgm:spPr>
        <a:solidFill>
          <a:schemeClr val="accent6"/>
        </a:solidFill>
      </dgm:spPr>
      <dgm:t>
        <a:bodyPr/>
        <a:lstStyle/>
        <a:p>
          <a:r>
            <a:rPr lang="en-US" sz="2400"/>
            <a:t>Board will accept public comments on proposed levy</a:t>
          </a:r>
        </a:p>
      </dgm:t>
    </dgm:pt>
    <dgm:pt modelId="{1B772E58-1A6A-4718-A76A-952ED547D8DC}" type="parTrans" cxnId="{3C896C14-03CE-43CB-9116-D0862275FD65}">
      <dgm:prSet/>
      <dgm:spPr/>
      <dgm:t>
        <a:bodyPr/>
        <a:lstStyle/>
        <a:p>
          <a:endParaRPr lang="en-US" sz="2400"/>
        </a:p>
      </dgm:t>
    </dgm:pt>
    <dgm:pt modelId="{B8B05023-DF4E-4161-9417-908CB730F2E2}" type="sibTrans" cxnId="{3C896C14-03CE-43CB-9116-D0862275FD65}">
      <dgm:prSet phldrT="1" phldr="0"/>
      <dgm:spPr/>
    </dgm:pt>
    <dgm:pt modelId="{6AB8827B-FB3F-483E-AD1F-94DB272E0FCD}">
      <dgm:prSet custT="1"/>
      <dgm:spPr>
        <a:solidFill>
          <a:schemeClr val="accent6"/>
        </a:solidFill>
      </dgm:spPr>
      <dgm:t>
        <a:bodyPr/>
        <a:lstStyle/>
        <a:p>
          <a:r>
            <a:rPr lang="en-US" sz="2400" dirty="0"/>
            <a:t>Board will certify 2023 property tax levy</a:t>
          </a:r>
        </a:p>
      </dgm:t>
    </dgm:pt>
    <dgm:pt modelId="{25E6E8E9-9084-4B93-BA3D-1633AB4FA596}" type="parTrans" cxnId="{E0140164-C020-4191-BD19-64421EA58400}">
      <dgm:prSet/>
      <dgm:spPr/>
      <dgm:t>
        <a:bodyPr/>
        <a:lstStyle/>
        <a:p>
          <a:endParaRPr lang="en-US" sz="2400"/>
        </a:p>
      </dgm:t>
    </dgm:pt>
    <dgm:pt modelId="{E04BA66B-C807-4830-88C4-1F7A12878D33}" type="sibTrans" cxnId="{E0140164-C020-4191-BD19-64421EA58400}">
      <dgm:prSet phldrT="2" phldr="0"/>
      <dgm:spPr/>
    </dgm:pt>
    <dgm:pt modelId="{4CB8E40E-4D74-46C8-AD8E-9A49C6B36DBC}" type="pres">
      <dgm:prSet presAssocID="{3F896566-7ECF-43BF-8A58-B13CBCB7C3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F785A6-206F-46D6-8FE1-84389C282A55}" type="pres">
      <dgm:prSet presAssocID="{3F896566-7ECF-43BF-8A58-B13CBCB7C342}" presName="arrow" presStyleLbl="bgShp" presStyleIdx="0" presStyleCnt="1"/>
      <dgm:spPr>
        <a:noFill/>
        <a:ln>
          <a:solidFill>
            <a:schemeClr val="tx1"/>
          </a:solidFill>
        </a:ln>
      </dgm:spPr>
    </dgm:pt>
    <dgm:pt modelId="{C8725E13-281A-4160-BB25-874D7A310CC5}" type="pres">
      <dgm:prSet presAssocID="{3F896566-7ECF-43BF-8A58-B13CBCB7C342}" presName="linearProcess" presStyleCnt="0"/>
      <dgm:spPr/>
    </dgm:pt>
    <dgm:pt modelId="{EEA1DDA7-579F-4D0D-A64A-40996905510E}" type="pres">
      <dgm:prSet presAssocID="{D65BD913-8845-4E44-AA2C-53849F7EC161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F52A7-D13B-4924-94A3-95DC5DEE32A1}" type="pres">
      <dgm:prSet presAssocID="{B8B05023-DF4E-4161-9417-908CB730F2E2}" presName="sibTrans" presStyleCnt="0"/>
      <dgm:spPr/>
    </dgm:pt>
    <dgm:pt modelId="{ED622DB2-5CA8-4AA3-A212-9AD0DF57ECC3}" type="pres">
      <dgm:prSet presAssocID="{6AB8827B-FB3F-483E-AD1F-94DB272E0FC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140164-C020-4191-BD19-64421EA58400}" srcId="{3F896566-7ECF-43BF-8A58-B13CBCB7C342}" destId="{6AB8827B-FB3F-483E-AD1F-94DB272E0FCD}" srcOrd="1" destOrd="0" parTransId="{25E6E8E9-9084-4B93-BA3D-1633AB4FA596}" sibTransId="{E04BA66B-C807-4830-88C4-1F7A12878D33}"/>
    <dgm:cxn modelId="{5804F523-BF9C-4999-AB38-FF5B6A76F682}" type="presOf" srcId="{6AB8827B-FB3F-483E-AD1F-94DB272E0FCD}" destId="{ED622DB2-5CA8-4AA3-A212-9AD0DF57ECC3}" srcOrd="0" destOrd="0" presId="urn:microsoft.com/office/officeart/2005/8/layout/hProcess9"/>
    <dgm:cxn modelId="{48C5F5EE-C521-4FF0-84E7-839C697504DD}" type="presOf" srcId="{3F896566-7ECF-43BF-8A58-B13CBCB7C342}" destId="{4CB8E40E-4D74-46C8-AD8E-9A49C6B36DBC}" srcOrd="0" destOrd="0" presId="urn:microsoft.com/office/officeart/2005/8/layout/hProcess9"/>
    <dgm:cxn modelId="{3C896C14-03CE-43CB-9116-D0862275FD65}" srcId="{3F896566-7ECF-43BF-8A58-B13CBCB7C342}" destId="{D65BD913-8845-4E44-AA2C-53849F7EC161}" srcOrd="0" destOrd="0" parTransId="{1B772E58-1A6A-4718-A76A-952ED547D8DC}" sibTransId="{B8B05023-DF4E-4161-9417-908CB730F2E2}"/>
    <dgm:cxn modelId="{521F821A-8D87-43EC-A3C7-8D1DDA517E43}" type="presOf" srcId="{D65BD913-8845-4E44-AA2C-53849F7EC161}" destId="{EEA1DDA7-579F-4D0D-A64A-40996905510E}" srcOrd="0" destOrd="0" presId="urn:microsoft.com/office/officeart/2005/8/layout/hProcess9"/>
    <dgm:cxn modelId="{5AC0D5F2-5D75-4967-9573-94B380F04EC9}" type="presParOf" srcId="{4CB8E40E-4D74-46C8-AD8E-9A49C6B36DBC}" destId="{09F785A6-206F-46D6-8FE1-84389C282A55}" srcOrd="0" destOrd="0" presId="urn:microsoft.com/office/officeart/2005/8/layout/hProcess9"/>
    <dgm:cxn modelId="{8655E8F7-A495-45D1-B577-AF776223715A}" type="presParOf" srcId="{4CB8E40E-4D74-46C8-AD8E-9A49C6B36DBC}" destId="{C8725E13-281A-4160-BB25-874D7A310CC5}" srcOrd="1" destOrd="0" presId="urn:microsoft.com/office/officeart/2005/8/layout/hProcess9"/>
    <dgm:cxn modelId="{7AACAF15-F7DD-4BD9-B555-AE2DE1AA3CA9}" type="presParOf" srcId="{C8725E13-281A-4160-BB25-874D7A310CC5}" destId="{EEA1DDA7-579F-4D0D-A64A-40996905510E}" srcOrd="0" destOrd="0" presId="urn:microsoft.com/office/officeart/2005/8/layout/hProcess9"/>
    <dgm:cxn modelId="{00BFCB59-3131-4CB0-B706-56FC51998531}" type="presParOf" srcId="{C8725E13-281A-4160-BB25-874D7A310CC5}" destId="{274F52A7-D13B-4924-94A3-95DC5DEE32A1}" srcOrd="1" destOrd="0" presId="urn:microsoft.com/office/officeart/2005/8/layout/hProcess9"/>
    <dgm:cxn modelId="{56F2C59A-F7A7-404C-B125-D83C2FB7B39F}" type="presParOf" srcId="{C8725E13-281A-4160-BB25-874D7A310CC5}" destId="{ED622DB2-5CA8-4AA3-A212-9AD0DF57ECC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825FA9-47B2-4314-8A93-23A40F67FC39}" type="doc">
      <dgm:prSet loTypeId="urn:microsoft.com/office/officeart/2005/8/layout/process4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7011F3D-8758-47EA-BE5D-9552E8AA8405}">
      <dgm:prSet custT="1"/>
      <dgm:spPr/>
      <dgm:t>
        <a:bodyPr/>
        <a:lstStyle/>
        <a:p>
          <a:r>
            <a:rPr lang="en-US" sz="2400" dirty="0"/>
            <a:t>According to MN Department of Education (MDE):</a:t>
          </a:r>
        </a:p>
      </dgm:t>
    </dgm:pt>
    <dgm:pt modelId="{679B761A-2E4C-4A32-8CFB-057E79C571B9}" type="parTrans" cxnId="{31E28CA0-7A21-4A85-9131-58DDEE972E21}">
      <dgm:prSet/>
      <dgm:spPr/>
      <dgm:t>
        <a:bodyPr/>
        <a:lstStyle/>
        <a:p>
          <a:endParaRPr lang="en-US"/>
        </a:p>
      </dgm:t>
    </dgm:pt>
    <dgm:pt modelId="{98822A9B-CF08-4150-AC23-6FB5B29C881C}" type="sibTrans" cxnId="{31E28CA0-7A21-4A85-9131-58DDEE972E21}">
      <dgm:prSet/>
      <dgm:spPr/>
      <dgm:t>
        <a:bodyPr/>
        <a:lstStyle/>
        <a:p>
          <a:endParaRPr lang="en-US"/>
        </a:p>
      </dgm:t>
    </dgm:pt>
    <dgm:pt modelId="{0FF8CB2B-AC47-4CB1-A192-D7811F53CC65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FY 2020 costs of providing programs were underfunded statewide by $591 million</a:t>
          </a:r>
        </a:p>
      </dgm:t>
    </dgm:pt>
    <dgm:pt modelId="{41A2D4D3-8EE9-4EC8-A65C-D5BA0B87061C}" type="parTrans" cxnId="{E513721B-12D8-4A70-AFAA-EAB677C93A3E}">
      <dgm:prSet/>
      <dgm:spPr/>
      <dgm:t>
        <a:bodyPr/>
        <a:lstStyle/>
        <a:p>
          <a:endParaRPr lang="en-US"/>
        </a:p>
      </dgm:t>
    </dgm:pt>
    <dgm:pt modelId="{FBD7ED0E-8F5E-4F2D-8EC4-1EECD49CA259}" type="sibTrans" cxnId="{E513721B-12D8-4A70-AFAA-EAB677C93A3E}">
      <dgm:prSet/>
      <dgm:spPr/>
      <dgm:t>
        <a:bodyPr/>
        <a:lstStyle/>
        <a:p>
          <a:endParaRPr lang="en-US"/>
        </a:p>
      </dgm:t>
    </dgm:pt>
    <dgm:pt modelId="{CD7D2417-C523-44E9-B390-AF94467CBD7D}">
      <dgm:prSet/>
      <dgm:spPr>
        <a:solidFill>
          <a:prstClr val="white">
            <a:alpha val="90000"/>
          </a:prstClr>
        </a:solidFill>
        <a:ln w="12700" cap="flat" cmpd="sng" algn="ctr">
          <a:solidFill>
            <a:srgbClr val="152E5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prstClr val="white"/>
          </a:contourClr>
        </a:sp3d>
      </dgm:spPr>
      <dgm:t>
        <a:bodyPr spcFirstLastPara="0" vert="horz" wrap="square" lIns="92456" tIns="16510" rIns="92456" bIns="16510" numCol="1" spcCol="1270" anchor="ctr" anchorCtr="0"/>
        <a:lstStyle/>
        <a:p>
          <a:r>
            <a:rPr lang="en-US" dirty="0"/>
            <a:t>By FY 2025 costs of providing programs statewide will be underfunded by $806 million</a:t>
          </a:r>
        </a:p>
      </dgm:t>
    </dgm:pt>
    <dgm:pt modelId="{C5843E71-E2F9-4963-8983-DDA1C1A3F763}" type="parTrans" cxnId="{FE90B559-6C17-4BA2-992D-374217879856}">
      <dgm:prSet/>
      <dgm:spPr/>
      <dgm:t>
        <a:bodyPr/>
        <a:lstStyle/>
        <a:p>
          <a:endParaRPr lang="en-US"/>
        </a:p>
      </dgm:t>
    </dgm:pt>
    <dgm:pt modelId="{8302F4F6-3416-4AB1-906C-298772E72393}" type="sibTrans" cxnId="{FE90B559-6C17-4BA2-992D-374217879856}">
      <dgm:prSet/>
      <dgm:spPr/>
      <dgm:t>
        <a:bodyPr/>
        <a:lstStyle/>
        <a:p>
          <a:endParaRPr lang="en-US"/>
        </a:p>
      </dgm:t>
    </dgm:pt>
    <dgm:pt modelId="{7A56A239-9D58-4E37-9774-BA41B610BCD2}">
      <dgm:prSet custT="1"/>
      <dgm:spPr/>
      <dgm:t>
        <a:bodyPr/>
        <a:lstStyle/>
        <a:p>
          <a:r>
            <a:rPr lang="en-US" sz="2400" dirty="0"/>
            <a:t>Primary options to bridge funding gap are to cut regular program budgets or increase referendum revenue, most districts have done both</a:t>
          </a:r>
        </a:p>
      </dgm:t>
    </dgm:pt>
    <dgm:pt modelId="{77C648FA-731C-46E2-BC97-AA2AAD871B09}" type="parTrans" cxnId="{43146130-D34E-4390-9626-4C38F099D97B}">
      <dgm:prSet/>
      <dgm:spPr/>
      <dgm:t>
        <a:bodyPr/>
        <a:lstStyle/>
        <a:p>
          <a:endParaRPr lang="en-US"/>
        </a:p>
      </dgm:t>
    </dgm:pt>
    <dgm:pt modelId="{FAEC8FA2-23CA-44D0-92AC-1656DC4DF4F8}" type="sibTrans" cxnId="{43146130-D34E-4390-9626-4C38F099D97B}">
      <dgm:prSet/>
      <dgm:spPr/>
      <dgm:t>
        <a:bodyPr/>
        <a:lstStyle/>
        <a:p>
          <a:endParaRPr lang="en-US"/>
        </a:p>
      </dgm:t>
    </dgm:pt>
    <dgm:pt modelId="{E58AE136-0CDD-4743-9266-51A52F633405}" type="pres">
      <dgm:prSet presAssocID="{05825FA9-47B2-4314-8A93-23A40F67FC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05B0E-9D47-4152-9025-28DD1CDA6B96}" type="pres">
      <dgm:prSet presAssocID="{7A56A239-9D58-4E37-9774-BA41B610BCD2}" presName="boxAndChildren" presStyleCnt="0"/>
      <dgm:spPr/>
    </dgm:pt>
    <dgm:pt modelId="{459778AB-505F-4600-8406-D85D223FC6F4}" type="pres">
      <dgm:prSet presAssocID="{7A56A239-9D58-4E37-9774-BA41B610BCD2}" presName="parentTextBox" presStyleLbl="node1" presStyleIdx="0" presStyleCnt="2"/>
      <dgm:spPr/>
      <dgm:t>
        <a:bodyPr/>
        <a:lstStyle/>
        <a:p>
          <a:endParaRPr lang="en-US"/>
        </a:p>
      </dgm:t>
    </dgm:pt>
    <dgm:pt modelId="{216295D2-18DA-43BF-AA84-10188B91AA78}" type="pres">
      <dgm:prSet presAssocID="{98822A9B-CF08-4150-AC23-6FB5B29C881C}" presName="sp" presStyleCnt="0"/>
      <dgm:spPr/>
    </dgm:pt>
    <dgm:pt modelId="{7170196B-FBD5-44CE-849D-DF17B7B70410}" type="pres">
      <dgm:prSet presAssocID="{87011F3D-8758-47EA-BE5D-9552E8AA8405}" presName="arrowAndChildren" presStyleCnt="0"/>
      <dgm:spPr/>
    </dgm:pt>
    <dgm:pt modelId="{3A4ECDC5-1C3F-40B6-A621-CA1025EAD1B5}" type="pres">
      <dgm:prSet presAssocID="{87011F3D-8758-47EA-BE5D-9552E8AA8405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7B6199AB-8EDA-4D98-8EF6-233E6D2B6001}" type="pres">
      <dgm:prSet presAssocID="{87011F3D-8758-47EA-BE5D-9552E8AA8405}" presName="arrow" presStyleLbl="node1" presStyleIdx="1" presStyleCnt="2"/>
      <dgm:spPr/>
      <dgm:t>
        <a:bodyPr/>
        <a:lstStyle/>
        <a:p>
          <a:endParaRPr lang="en-US"/>
        </a:p>
      </dgm:t>
    </dgm:pt>
    <dgm:pt modelId="{ADB0AA81-735A-43F7-95A8-1A063F4CEF25}" type="pres">
      <dgm:prSet presAssocID="{87011F3D-8758-47EA-BE5D-9552E8AA8405}" presName="descendantArrow" presStyleCnt="0"/>
      <dgm:spPr/>
    </dgm:pt>
    <dgm:pt modelId="{66BBF7E3-8A68-4205-820F-B21983BF617D}" type="pres">
      <dgm:prSet presAssocID="{0FF8CB2B-AC47-4CB1-A192-D7811F53CC65}" presName="childTextArrow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A9D8E-4E1D-411B-AA9C-2244B2B83567}" type="pres">
      <dgm:prSet presAssocID="{CD7D2417-C523-44E9-B390-AF94467CBD7D}" presName="childTextArrow" presStyleLbl="fgAccFollowNode1" presStyleIdx="1" presStyleCnt="2">
        <dgm:presLayoutVars>
          <dgm:bulletEnabled val="1"/>
        </dgm:presLayoutVars>
      </dgm:prSet>
      <dgm:spPr>
        <a:xfrm>
          <a:off x="3455193" y="674641"/>
          <a:ext cx="3455193" cy="573934"/>
        </a:xfrm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31E28CA0-7A21-4A85-9131-58DDEE972E21}" srcId="{05825FA9-47B2-4314-8A93-23A40F67FC39}" destId="{87011F3D-8758-47EA-BE5D-9552E8AA8405}" srcOrd="0" destOrd="0" parTransId="{679B761A-2E4C-4A32-8CFB-057E79C571B9}" sibTransId="{98822A9B-CF08-4150-AC23-6FB5B29C881C}"/>
    <dgm:cxn modelId="{F8761FFC-C3E2-4F11-8E1D-2F6F51A3DFF6}" type="presOf" srcId="{05825FA9-47B2-4314-8A93-23A40F67FC39}" destId="{E58AE136-0CDD-4743-9266-51A52F633405}" srcOrd="0" destOrd="0" presId="urn:microsoft.com/office/officeart/2005/8/layout/process4"/>
    <dgm:cxn modelId="{99989D88-3871-4011-94E1-CB9B762C46D7}" type="presOf" srcId="{CD7D2417-C523-44E9-B390-AF94467CBD7D}" destId="{F91A9D8E-4E1D-411B-AA9C-2244B2B83567}" srcOrd="0" destOrd="0" presId="urn:microsoft.com/office/officeart/2005/8/layout/process4"/>
    <dgm:cxn modelId="{FE90B559-6C17-4BA2-992D-374217879856}" srcId="{87011F3D-8758-47EA-BE5D-9552E8AA8405}" destId="{CD7D2417-C523-44E9-B390-AF94467CBD7D}" srcOrd="1" destOrd="0" parTransId="{C5843E71-E2F9-4963-8983-DDA1C1A3F763}" sibTransId="{8302F4F6-3416-4AB1-906C-298772E72393}"/>
    <dgm:cxn modelId="{F64EC2FF-C4CE-4EBA-A324-BE192FE6E109}" type="presOf" srcId="{87011F3D-8758-47EA-BE5D-9552E8AA8405}" destId="{7B6199AB-8EDA-4D98-8EF6-233E6D2B6001}" srcOrd="1" destOrd="0" presId="urn:microsoft.com/office/officeart/2005/8/layout/process4"/>
    <dgm:cxn modelId="{53B0C7A3-C210-4F6F-A19F-2C56DEB4AFF6}" type="presOf" srcId="{87011F3D-8758-47EA-BE5D-9552E8AA8405}" destId="{3A4ECDC5-1C3F-40B6-A621-CA1025EAD1B5}" srcOrd="0" destOrd="0" presId="urn:microsoft.com/office/officeart/2005/8/layout/process4"/>
    <dgm:cxn modelId="{43146130-D34E-4390-9626-4C38F099D97B}" srcId="{05825FA9-47B2-4314-8A93-23A40F67FC39}" destId="{7A56A239-9D58-4E37-9774-BA41B610BCD2}" srcOrd="1" destOrd="0" parTransId="{77C648FA-731C-46E2-BC97-AA2AAD871B09}" sibTransId="{FAEC8FA2-23CA-44D0-92AC-1656DC4DF4F8}"/>
    <dgm:cxn modelId="{25BDC2BE-020F-4193-9A94-CB3977B9BE6D}" type="presOf" srcId="{0FF8CB2B-AC47-4CB1-A192-D7811F53CC65}" destId="{66BBF7E3-8A68-4205-820F-B21983BF617D}" srcOrd="0" destOrd="0" presId="urn:microsoft.com/office/officeart/2005/8/layout/process4"/>
    <dgm:cxn modelId="{E513721B-12D8-4A70-AFAA-EAB677C93A3E}" srcId="{87011F3D-8758-47EA-BE5D-9552E8AA8405}" destId="{0FF8CB2B-AC47-4CB1-A192-D7811F53CC65}" srcOrd="0" destOrd="0" parTransId="{41A2D4D3-8EE9-4EC8-A65C-D5BA0B87061C}" sibTransId="{FBD7ED0E-8F5E-4F2D-8EC4-1EECD49CA259}"/>
    <dgm:cxn modelId="{3CDB48E5-7741-4301-BF7F-A8F82E2A6C09}" type="presOf" srcId="{7A56A239-9D58-4E37-9774-BA41B610BCD2}" destId="{459778AB-505F-4600-8406-D85D223FC6F4}" srcOrd="0" destOrd="0" presId="urn:microsoft.com/office/officeart/2005/8/layout/process4"/>
    <dgm:cxn modelId="{6EAB98EE-9DAC-4AC3-822B-9BEAD218DE40}" type="presParOf" srcId="{E58AE136-0CDD-4743-9266-51A52F633405}" destId="{A5305B0E-9D47-4152-9025-28DD1CDA6B96}" srcOrd="0" destOrd="0" presId="urn:microsoft.com/office/officeart/2005/8/layout/process4"/>
    <dgm:cxn modelId="{A592CE06-8CBB-46FA-828C-A05008585233}" type="presParOf" srcId="{A5305B0E-9D47-4152-9025-28DD1CDA6B96}" destId="{459778AB-505F-4600-8406-D85D223FC6F4}" srcOrd="0" destOrd="0" presId="urn:microsoft.com/office/officeart/2005/8/layout/process4"/>
    <dgm:cxn modelId="{A9948418-57D6-49B7-8A4D-8010097E0989}" type="presParOf" srcId="{E58AE136-0CDD-4743-9266-51A52F633405}" destId="{216295D2-18DA-43BF-AA84-10188B91AA78}" srcOrd="1" destOrd="0" presId="urn:microsoft.com/office/officeart/2005/8/layout/process4"/>
    <dgm:cxn modelId="{62BA7D1E-3B46-433A-86D9-9B8983BAF57E}" type="presParOf" srcId="{E58AE136-0CDD-4743-9266-51A52F633405}" destId="{7170196B-FBD5-44CE-849D-DF17B7B70410}" srcOrd="2" destOrd="0" presId="urn:microsoft.com/office/officeart/2005/8/layout/process4"/>
    <dgm:cxn modelId="{FB8A0DAC-F54A-4538-A6FF-54F46EA4381B}" type="presParOf" srcId="{7170196B-FBD5-44CE-849D-DF17B7B70410}" destId="{3A4ECDC5-1C3F-40B6-A621-CA1025EAD1B5}" srcOrd="0" destOrd="0" presId="urn:microsoft.com/office/officeart/2005/8/layout/process4"/>
    <dgm:cxn modelId="{145F6441-A020-425D-99AC-57D0C3BF0130}" type="presParOf" srcId="{7170196B-FBD5-44CE-849D-DF17B7B70410}" destId="{7B6199AB-8EDA-4D98-8EF6-233E6D2B6001}" srcOrd="1" destOrd="0" presId="urn:microsoft.com/office/officeart/2005/8/layout/process4"/>
    <dgm:cxn modelId="{F9978D11-E780-4CD0-9296-25A9220F05A7}" type="presParOf" srcId="{7170196B-FBD5-44CE-849D-DF17B7B70410}" destId="{ADB0AA81-735A-43F7-95A8-1A063F4CEF25}" srcOrd="2" destOrd="0" presId="urn:microsoft.com/office/officeart/2005/8/layout/process4"/>
    <dgm:cxn modelId="{D5D10B70-7622-42B7-A79A-5000EFBA9A59}" type="presParOf" srcId="{ADB0AA81-735A-43F7-95A8-1A063F4CEF25}" destId="{66BBF7E3-8A68-4205-820F-B21983BF617D}" srcOrd="0" destOrd="0" presId="urn:microsoft.com/office/officeart/2005/8/layout/process4"/>
    <dgm:cxn modelId="{36CBE00F-F50D-4A85-B55B-407A844F51FE}" type="presParOf" srcId="{ADB0AA81-735A-43F7-95A8-1A063F4CEF25}" destId="{F91A9D8E-4E1D-411B-AA9C-2244B2B8356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038B14-6003-4720-A9AE-29B4B91BCCE0}" type="doc">
      <dgm:prSet loTypeId="urn:microsoft.com/office/officeart/2005/8/layout/vList4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15EDEE-5AB6-45AC-9396-2A4518FAFA73}">
      <dgm:prSet custT="1"/>
      <dgm:spPr>
        <a:solidFill>
          <a:schemeClr val="accent6"/>
        </a:solidFill>
      </dgm:spPr>
      <dgm:t>
        <a:bodyPr/>
        <a:lstStyle/>
        <a:p>
          <a:r>
            <a:rPr lang="en-US" sz="2400" dirty="0"/>
            <a:t>Tax levy is based on many state-determined formulas plus voter approved referendums</a:t>
          </a:r>
        </a:p>
      </dgm:t>
    </dgm:pt>
    <dgm:pt modelId="{51B38DCA-32B4-4C47-B594-93B1D1AD572B}" type="parTrans" cxnId="{62966CC1-5F22-4BEC-8D68-E10D6A3CA075}">
      <dgm:prSet/>
      <dgm:spPr/>
      <dgm:t>
        <a:bodyPr/>
        <a:lstStyle/>
        <a:p>
          <a:endParaRPr lang="en-US" sz="2400"/>
        </a:p>
      </dgm:t>
    </dgm:pt>
    <dgm:pt modelId="{55FAAA1E-9651-4A18-BF9E-84F492416213}" type="sibTrans" cxnId="{62966CC1-5F22-4BEC-8D68-E10D6A3CA075}">
      <dgm:prSet phldrT="1" phldr="0"/>
      <dgm:spPr/>
    </dgm:pt>
    <dgm:pt modelId="{62C8DFA3-BA7E-41B2-B8D3-1634ADD0F89A}">
      <dgm:prSet custT="1"/>
      <dgm:spPr>
        <a:solidFill>
          <a:schemeClr val="accent6"/>
        </a:solidFill>
      </dgm:spPr>
      <dgm:t>
        <a:bodyPr/>
        <a:lstStyle/>
        <a:p>
          <a:r>
            <a:rPr lang="en-US" sz="2400"/>
            <a:t>Some increases in tax levies are revenue neutral, offset by reductions in state aid</a:t>
          </a:r>
        </a:p>
      </dgm:t>
    </dgm:pt>
    <dgm:pt modelId="{BED36DA0-2A5C-46EA-94D0-3568CEFA644C}" type="parTrans" cxnId="{6F260117-98BA-4855-BF3E-E01B36F18D2A}">
      <dgm:prSet/>
      <dgm:spPr/>
      <dgm:t>
        <a:bodyPr/>
        <a:lstStyle/>
        <a:p>
          <a:endParaRPr lang="en-US" sz="2400"/>
        </a:p>
      </dgm:t>
    </dgm:pt>
    <dgm:pt modelId="{4914D8DC-5E86-4561-B441-ED4B72F47674}" type="sibTrans" cxnId="{6F260117-98BA-4855-BF3E-E01B36F18D2A}">
      <dgm:prSet phldrT="2" phldr="0"/>
      <dgm:spPr/>
    </dgm:pt>
    <dgm:pt modelId="{07CD4CFC-677E-45EF-B37C-83B99A79F811}">
      <dgm:prSet custT="1"/>
      <dgm:spPr>
        <a:solidFill>
          <a:schemeClr val="accent6"/>
        </a:solidFill>
      </dgm:spPr>
      <dgm:t>
        <a:bodyPr/>
        <a:lstStyle/>
        <a:p>
          <a:r>
            <a:rPr lang="en-US" sz="2400" b="0" i="1" u="sng" dirty="0"/>
            <a:t>Expenditure budget is limited</a:t>
          </a:r>
          <a:r>
            <a:rPr lang="en-US" sz="2400" b="0" dirty="0"/>
            <a:t> </a:t>
          </a:r>
          <a:r>
            <a:rPr lang="en-US" sz="2400" dirty="0"/>
            <a:t>by state-set revenue formulas, voter-approved levies &amp; fund balance</a:t>
          </a:r>
        </a:p>
      </dgm:t>
    </dgm:pt>
    <dgm:pt modelId="{5824C8D7-D44C-42E6-8DEF-EBE49D010264}" type="parTrans" cxnId="{DF5310A6-8977-49B0-A53E-4C5E67ECA32F}">
      <dgm:prSet/>
      <dgm:spPr/>
      <dgm:t>
        <a:bodyPr/>
        <a:lstStyle/>
        <a:p>
          <a:endParaRPr lang="en-US" sz="2400"/>
        </a:p>
      </dgm:t>
    </dgm:pt>
    <dgm:pt modelId="{6B15D869-E23A-4C42-A6B0-B7AB44E59CD7}" type="sibTrans" cxnId="{DF5310A6-8977-49B0-A53E-4C5E67ECA32F}">
      <dgm:prSet phldrT="3" phldr="0"/>
      <dgm:spPr/>
    </dgm:pt>
    <dgm:pt modelId="{13933A64-62EA-480F-B172-6A69EEBFDA02}">
      <dgm:prSet custT="1"/>
      <dgm:spPr>
        <a:solidFill>
          <a:schemeClr val="accent6"/>
        </a:solidFill>
      </dgm:spPr>
      <dgm:t>
        <a:bodyPr/>
        <a:lstStyle/>
        <a:p>
          <a:r>
            <a:rPr lang="en-US" sz="2400" dirty="0"/>
            <a:t>An increase in school taxes </a:t>
          </a:r>
          <a:r>
            <a:rPr lang="en-US" sz="2400" u="sng" dirty="0"/>
            <a:t>does not</a:t>
          </a:r>
          <a:r>
            <a:rPr lang="en-US" sz="2400" u="none" dirty="0"/>
            <a:t> </a:t>
          </a:r>
          <a:r>
            <a:rPr lang="en-US" sz="2400" dirty="0"/>
            <a:t>always correlate to an equal increase in budget</a:t>
          </a:r>
        </a:p>
      </dgm:t>
    </dgm:pt>
    <dgm:pt modelId="{D7AF1E27-663A-4820-83EC-DF0424AF4E3F}" type="parTrans" cxnId="{97DA6DD2-5289-4E7F-9A04-9B2939A5D7EB}">
      <dgm:prSet/>
      <dgm:spPr/>
      <dgm:t>
        <a:bodyPr/>
        <a:lstStyle/>
        <a:p>
          <a:endParaRPr lang="en-US" sz="2400"/>
        </a:p>
      </dgm:t>
    </dgm:pt>
    <dgm:pt modelId="{7E41CF7A-0613-44E1-B257-AF3D27195246}" type="sibTrans" cxnId="{97DA6DD2-5289-4E7F-9A04-9B2939A5D7EB}">
      <dgm:prSet phldrT="4" phldr="0"/>
      <dgm:spPr/>
    </dgm:pt>
    <dgm:pt modelId="{9D289004-F747-4C33-859D-23808C4925C5}" type="pres">
      <dgm:prSet presAssocID="{FA038B14-6003-4720-A9AE-29B4B91BCC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D2CDB1-42C8-4FFD-8A69-5ACCBCA74857}" type="pres">
      <dgm:prSet presAssocID="{6115EDEE-5AB6-45AC-9396-2A4518FAFA73}" presName="comp" presStyleCnt="0"/>
      <dgm:spPr/>
    </dgm:pt>
    <dgm:pt modelId="{67664525-8667-4B86-99CE-C3FE7E492EDB}" type="pres">
      <dgm:prSet presAssocID="{6115EDEE-5AB6-45AC-9396-2A4518FAFA73}" presName="box" presStyleLbl="node1" presStyleIdx="0" presStyleCnt="4"/>
      <dgm:spPr/>
      <dgm:t>
        <a:bodyPr/>
        <a:lstStyle/>
        <a:p>
          <a:endParaRPr lang="en-US"/>
        </a:p>
      </dgm:t>
    </dgm:pt>
    <dgm:pt modelId="{27389824-D754-4E89-8235-4B17232E6B26}" type="pres">
      <dgm:prSet presAssocID="{6115EDEE-5AB6-45AC-9396-2A4518FAFA73}" presName="img" presStyleLbl="fgImgPlace1" presStyleIdx="0" presStyleCnt="4"/>
      <dgm:spPr>
        <a:blipFill dpi="0"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culator on a notebook"/>
        </a:ext>
      </dgm:extLst>
    </dgm:pt>
    <dgm:pt modelId="{7272568A-2833-495A-A709-1B6DE94B642F}" type="pres">
      <dgm:prSet presAssocID="{6115EDEE-5AB6-45AC-9396-2A4518FAFA73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841D6-9C86-4AC5-A3B7-FBDEC2ED1FFA}" type="pres">
      <dgm:prSet presAssocID="{55FAAA1E-9651-4A18-BF9E-84F492416213}" presName="spacer" presStyleCnt="0"/>
      <dgm:spPr/>
    </dgm:pt>
    <dgm:pt modelId="{6BB340BD-80B2-435E-AE8E-1BFC58E9AD4F}" type="pres">
      <dgm:prSet presAssocID="{62C8DFA3-BA7E-41B2-B8D3-1634ADD0F89A}" presName="comp" presStyleCnt="0"/>
      <dgm:spPr/>
    </dgm:pt>
    <dgm:pt modelId="{CD1D4D72-0620-4D78-9A0E-144BCAEF48C3}" type="pres">
      <dgm:prSet presAssocID="{62C8DFA3-BA7E-41B2-B8D3-1634ADD0F89A}" presName="box" presStyleLbl="node1" presStyleIdx="1" presStyleCnt="4"/>
      <dgm:spPr/>
      <dgm:t>
        <a:bodyPr/>
        <a:lstStyle/>
        <a:p>
          <a:endParaRPr lang="en-US"/>
        </a:p>
      </dgm:t>
    </dgm:pt>
    <dgm:pt modelId="{450826FD-C8A6-495F-9A82-BE7C930F9265}" type="pres">
      <dgm:prSet presAssocID="{62C8DFA3-BA7E-41B2-B8D3-1634ADD0F89A}" presName="img" presStyleLbl="fgImgPlace1" presStyleIdx="1" presStyleCnt="4"/>
      <dgm:spPr>
        <a:blipFill dpi="0"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1100" b="1100"/>
          </a:stretch>
        </a:blipFill>
      </dgm:spPr>
      <dgm:extLst>
        <a:ext uri="{E40237B7-FDA0-4F09-8148-C483321AD2D9}">
          <dgm14:cNvPr xmlns:dgm14="http://schemas.microsoft.com/office/drawing/2010/diagram" id="0" name="" descr="Scales of justice on blue background"/>
        </a:ext>
      </dgm:extLst>
    </dgm:pt>
    <dgm:pt modelId="{9E321236-7877-498A-A888-7D5CE47E76ED}" type="pres">
      <dgm:prSet presAssocID="{62C8DFA3-BA7E-41B2-B8D3-1634ADD0F89A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BC962-BE64-4E4E-9943-2D4A58A15263}" type="pres">
      <dgm:prSet presAssocID="{4914D8DC-5E86-4561-B441-ED4B72F47674}" presName="spacer" presStyleCnt="0"/>
      <dgm:spPr/>
    </dgm:pt>
    <dgm:pt modelId="{00A252D7-A776-4D4C-9441-E1BF3B3A9B8D}" type="pres">
      <dgm:prSet presAssocID="{07CD4CFC-677E-45EF-B37C-83B99A79F811}" presName="comp" presStyleCnt="0"/>
      <dgm:spPr/>
    </dgm:pt>
    <dgm:pt modelId="{2FD2B028-7114-41A5-AB7E-35B5278A47EC}" type="pres">
      <dgm:prSet presAssocID="{07CD4CFC-677E-45EF-B37C-83B99A79F811}" presName="box" presStyleLbl="node1" presStyleIdx="2" presStyleCnt="4"/>
      <dgm:spPr/>
      <dgm:t>
        <a:bodyPr/>
        <a:lstStyle/>
        <a:p>
          <a:endParaRPr lang="en-US"/>
        </a:p>
      </dgm:t>
    </dgm:pt>
    <dgm:pt modelId="{607C9DC8-F85C-43C9-8646-7279759BD18A}" type="pres">
      <dgm:prSet presAssocID="{07CD4CFC-677E-45EF-B37C-83B99A79F811}" presName="img" presStyleLbl="fgImgPlace1" presStyleIdx="2" presStyleCnt="4"/>
      <dgm:spPr>
        <a:blipFill dpi="0"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fferent sizes of piggybanks in pastel colors"/>
        </a:ext>
      </dgm:extLst>
    </dgm:pt>
    <dgm:pt modelId="{5909F6F9-5F7C-4DD0-96D4-4BFC57CBB9CB}" type="pres">
      <dgm:prSet presAssocID="{07CD4CFC-677E-45EF-B37C-83B99A79F811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7CF7B-9921-4E7B-8989-A1715B3B015E}" type="pres">
      <dgm:prSet presAssocID="{6B15D869-E23A-4C42-A6B0-B7AB44E59CD7}" presName="spacer" presStyleCnt="0"/>
      <dgm:spPr/>
    </dgm:pt>
    <dgm:pt modelId="{714CA1CF-FA6A-43D0-B0C0-715687C43C7B}" type="pres">
      <dgm:prSet presAssocID="{13933A64-62EA-480F-B172-6A69EEBFDA02}" presName="comp" presStyleCnt="0"/>
      <dgm:spPr/>
    </dgm:pt>
    <dgm:pt modelId="{EBBACFA9-676D-4F16-B4A9-632BEF0C771D}" type="pres">
      <dgm:prSet presAssocID="{13933A64-62EA-480F-B172-6A69EEBFDA02}" presName="box" presStyleLbl="node1" presStyleIdx="3" presStyleCnt="4"/>
      <dgm:spPr/>
      <dgm:t>
        <a:bodyPr/>
        <a:lstStyle/>
        <a:p>
          <a:endParaRPr lang="en-US"/>
        </a:p>
      </dgm:t>
    </dgm:pt>
    <dgm:pt modelId="{D47C33E6-9DB1-46D0-B21F-2AC7F0B76F0F}" type="pres">
      <dgm:prSet presAssocID="{13933A64-62EA-480F-B172-6A69EEBFDA02}" presName="img" presStyleLbl="fgImgPlace1" presStyleIdx="3" presStyleCnt="4"/>
      <dgm:spPr>
        <a:blipFill dpi="0"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terior of an elementary school"/>
        </a:ext>
      </dgm:extLst>
    </dgm:pt>
    <dgm:pt modelId="{B7AB3DE4-3BD2-4C7E-836C-33A46FCAEA1B}" type="pres">
      <dgm:prSet presAssocID="{13933A64-62EA-480F-B172-6A69EEBFDA02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E9D494-9848-4E3F-9806-6231425924A3}" type="presOf" srcId="{07CD4CFC-677E-45EF-B37C-83B99A79F811}" destId="{2FD2B028-7114-41A5-AB7E-35B5278A47EC}" srcOrd="0" destOrd="0" presId="urn:microsoft.com/office/officeart/2005/8/layout/vList4"/>
    <dgm:cxn modelId="{F4E002E1-B662-4EE0-82AD-CF53139BD16D}" type="presOf" srcId="{62C8DFA3-BA7E-41B2-B8D3-1634ADD0F89A}" destId="{9E321236-7877-498A-A888-7D5CE47E76ED}" srcOrd="1" destOrd="0" presId="urn:microsoft.com/office/officeart/2005/8/layout/vList4"/>
    <dgm:cxn modelId="{CC672DAE-8649-485A-A85A-A48508EDF3E5}" type="presOf" srcId="{13933A64-62EA-480F-B172-6A69EEBFDA02}" destId="{B7AB3DE4-3BD2-4C7E-836C-33A46FCAEA1B}" srcOrd="1" destOrd="0" presId="urn:microsoft.com/office/officeart/2005/8/layout/vList4"/>
    <dgm:cxn modelId="{0D91B336-310E-4767-AC84-B9926B3601CA}" type="presOf" srcId="{13933A64-62EA-480F-B172-6A69EEBFDA02}" destId="{EBBACFA9-676D-4F16-B4A9-632BEF0C771D}" srcOrd="0" destOrd="0" presId="urn:microsoft.com/office/officeart/2005/8/layout/vList4"/>
    <dgm:cxn modelId="{528430FD-6834-47D3-80AC-BEE9D8A68FFA}" type="presOf" srcId="{62C8DFA3-BA7E-41B2-B8D3-1634ADD0F89A}" destId="{CD1D4D72-0620-4D78-9A0E-144BCAEF48C3}" srcOrd="0" destOrd="0" presId="urn:microsoft.com/office/officeart/2005/8/layout/vList4"/>
    <dgm:cxn modelId="{6F260117-98BA-4855-BF3E-E01B36F18D2A}" srcId="{FA038B14-6003-4720-A9AE-29B4B91BCCE0}" destId="{62C8DFA3-BA7E-41B2-B8D3-1634ADD0F89A}" srcOrd="1" destOrd="0" parTransId="{BED36DA0-2A5C-46EA-94D0-3568CEFA644C}" sibTransId="{4914D8DC-5E86-4561-B441-ED4B72F47674}"/>
    <dgm:cxn modelId="{62966CC1-5F22-4BEC-8D68-E10D6A3CA075}" srcId="{FA038B14-6003-4720-A9AE-29B4B91BCCE0}" destId="{6115EDEE-5AB6-45AC-9396-2A4518FAFA73}" srcOrd="0" destOrd="0" parTransId="{51B38DCA-32B4-4C47-B594-93B1D1AD572B}" sibTransId="{55FAAA1E-9651-4A18-BF9E-84F492416213}"/>
    <dgm:cxn modelId="{97DA6DD2-5289-4E7F-9A04-9B2939A5D7EB}" srcId="{FA038B14-6003-4720-A9AE-29B4B91BCCE0}" destId="{13933A64-62EA-480F-B172-6A69EEBFDA02}" srcOrd="3" destOrd="0" parTransId="{D7AF1E27-663A-4820-83EC-DF0424AF4E3F}" sibTransId="{7E41CF7A-0613-44E1-B257-AF3D27195246}"/>
    <dgm:cxn modelId="{0B5EB67E-FEC6-4434-B5DE-E92087246D5F}" type="presOf" srcId="{6115EDEE-5AB6-45AC-9396-2A4518FAFA73}" destId="{7272568A-2833-495A-A709-1B6DE94B642F}" srcOrd="1" destOrd="0" presId="urn:microsoft.com/office/officeart/2005/8/layout/vList4"/>
    <dgm:cxn modelId="{36A71C08-5BCD-4C4D-996F-75699E01909B}" type="presOf" srcId="{FA038B14-6003-4720-A9AE-29B4B91BCCE0}" destId="{9D289004-F747-4C33-859D-23808C4925C5}" srcOrd="0" destOrd="0" presId="urn:microsoft.com/office/officeart/2005/8/layout/vList4"/>
    <dgm:cxn modelId="{AFE739C0-C9AF-48D0-BC2F-F74278486647}" type="presOf" srcId="{07CD4CFC-677E-45EF-B37C-83B99A79F811}" destId="{5909F6F9-5F7C-4DD0-96D4-4BFC57CBB9CB}" srcOrd="1" destOrd="0" presId="urn:microsoft.com/office/officeart/2005/8/layout/vList4"/>
    <dgm:cxn modelId="{DF5310A6-8977-49B0-A53E-4C5E67ECA32F}" srcId="{FA038B14-6003-4720-A9AE-29B4B91BCCE0}" destId="{07CD4CFC-677E-45EF-B37C-83B99A79F811}" srcOrd="2" destOrd="0" parTransId="{5824C8D7-D44C-42E6-8DEF-EBE49D010264}" sibTransId="{6B15D869-E23A-4C42-A6B0-B7AB44E59CD7}"/>
    <dgm:cxn modelId="{76CBAE11-9AD5-4D89-A0D6-9E82560C5F6D}" type="presOf" srcId="{6115EDEE-5AB6-45AC-9396-2A4518FAFA73}" destId="{67664525-8667-4B86-99CE-C3FE7E492EDB}" srcOrd="0" destOrd="0" presId="urn:microsoft.com/office/officeart/2005/8/layout/vList4"/>
    <dgm:cxn modelId="{E4690C49-5D9A-4535-AACF-77043F1E5F30}" type="presParOf" srcId="{9D289004-F747-4C33-859D-23808C4925C5}" destId="{6DD2CDB1-42C8-4FFD-8A69-5ACCBCA74857}" srcOrd="0" destOrd="0" presId="urn:microsoft.com/office/officeart/2005/8/layout/vList4"/>
    <dgm:cxn modelId="{1D1B8920-2C65-47DC-9BA6-9524240BF9DD}" type="presParOf" srcId="{6DD2CDB1-42C8-4FFD-8A69-5ACCBCA74857}" destId="{67664525-8667-4B86-99CE-C3FE7E492EDB}" srcOrd="0" destOrd="0" presId="urn:microsoft.com/office/officeart/2005/8/layout/vList4"/>
    <dgm:cxn modelId="{AFC09228-2806-41B1-A89A-9053F573E70B}" type="presParOf" srcId="{6DD2CDB1-42C8-4FFD-8A69-5ACCBCA74857}" destId="{27389824-D754-4E89-8235-4B17232E6B26}" srcOrd="1" destOrd="0" presId="urn:microsoft.com/office/officeart/2005/8/layout/vList4"/>
    <dgm:cxn modelId="{C72BF7D6-F098-40B5-B9CC-1D655BEB879D}" type="presParOf" srcId="{6DD2CDB1-42C8-4FFD-8A69-5ACCBCA74857}" destId="{7272568A-2833-495A-A709-1B6DE94B642F}" srcOrd="2" destOrd="0" presId="urn:microsoft.com/office/officeart/2005/8/layout/vList4"/>
    <dgm:cxn modelId="{E1AEE632-81D7-4785-B815-4EFA6068ECC1}" type="presParOf" srcId="{9D289004-F747-4C33-859D-23808C4925C5}" destId="{DA5841D6-9C86-4AC5-A3B7-FBDEC2ED1FFA}" srcOrd="1" destOrd="0" presId="urn:microsoft.com/office/officeart/2005/8/layout/vList4"/>
    <dgm:cxn modelId="{CDA788BA-EB4E-4D15-AD98-50206278238B}" type="presParOf" srcId="{9D289004-F747-4C33-859D-23808C4925C5}" destId="{6BB340BD-80B2-435E-AE8E-1BFC58E9AD4F}" srcOrd="2" destOrd="0" presId="urn:microsoft.com/office/officeart/2005/8/layout/vList4"/>
    <dgm:cxn modelId="{6A64F8E8-6EE8-44FA-A0C1-9552539C0A62}" type="presParOf" srcId="{6BB340BD-80B2-435E-AE8E-1BFC58E9AD4F}" destId="{CD1D4D72-0620-4D78-9A0E-144BCAEF48C3}" srcOrd="0" destOrd="0" presId="urn:microsoft.com/office/officeart/2005/8/layout/vList4"/>
    <dgm:cxn modelId="{DC3FA763-9788-4BE9-889E-B563F9ADBE84}" type="presParOf" srcId="{6BB340BD-80B2-435E-AE8E-1BFC58E9AD4F}" destId="{450826FD-C8A6-495F-9A82-BE7C930F9265}" srcOrd="1" destOrd="0" presId="urn:microsoft.com/office/officeart/2005/8/layout/vList4"/>
    <dgm:cxn modelId="{91851126-24CA-4728-8A26-90983A725800}" type="presParOf" srcId="{6BB340BD-80B2-435E-AE8E-1BFC58E9AD4F}" destId="{9E321236-7877-498A-A888-7D5CE47E76ED}" srcOrd="2" destOrd="0" presId="urn:microsoft.com/office/officeart/2005/8/layout/vList4"/>
    <dgm:cxn modelId="{30B0AEE0-3BE7-4A6B-8B15-5084A0A3D693}" type="presParOf" srcId="{9D289004-F747-4C33-859D-23808C4925C5}" destId="{86ABC962-BE64-4E4E-9943-2D4A58A15263}" srcOrd="3" destOrd="0" presId="urn:microsoft.com/office/officeart/2005/8/layout/vList4"/>
    <dgm:cxn modelId="{4BDEE70A-6E68-46E3-AD00-F5D75A2C9687}" type="presParOf" srcId="{9D289004-F747-4C33-859D-23808C4925C5}" destId="{00A252D7-A776-4D4C-9441-E1BF3B3A9B8D}" srcOrd="4" destOrd="0" presId="urn:microsoft.com/office/officeart/2005/8/layout/vList4"/>
    <dgm:cxn modelId="{094CE5CC-36FC-4CBE-B5FE-3F935318E791}" type="presParOf" srcId="{00A252D7-A776-4D4C-9441-E1BF3B3A9B8D}" destId="{2FD2B028-7114-41A5-AB7E-35B5278A47EC}" srcOrd="0" destOrd="0" presId="urn:microsoft.com/office/officeart/2005/8/layout/vList4"/>
    <dgm:cxn modelId="{AA804173-8AE5-45F3-BFDD-DA850301209C}" type="presParOf" srcId="{00A252D7-A776-4D4C-9441-E1BF3B3A9B8D}" destId="{607C9DC8-F85C-43C9-8646-7279759BD18A}" srcOrd="1" destOrd="0" presId="urn:microsoft.com/office/officeart/2005/8/layout/vList4"/>
    <dgm:cxn modelId="{AA2F9A1E-0A14-41BE-A0DB-4266313271B6}" type="presParOf" srcId="{00A252D7-A776-4D4C-9441-E1BF3B3A9B8D}" destId="{5909F6F9-5F7C-4DD0-96D4-4BFC57CBB9CB}" srcOrd="2" destOrd="0" presId="urn:microsoft.com/office/officeart/2005/8/layout/vList4"/>
    <dgm:cxn modelId="{89F3ED48-908E-4AA0-BA49-F9C8E90034F8}" type="presParOf" srcId="{9D289004-F747-4C33-859D-23808C4925C5}" destId="{6D47CF7B-9921-4E7B-8989-A1715B3B015E}" srcOrd="5" destOrd="0" presId="urn:microsoft.com/office/officeart/2005/8/layout/vList4"/>
    <dgm:cxn modelId="{51A828C4-8211-4B8B-86A0-FF0E6E7BA2AA}" type="presParOf" srcId="{9D289004-F747-4C33-859D-23808C4925C5}" destId="{714CA1CF-FA6A-43D0-B0C0-715687C43C7B}" srcOrd="6" destOrd="0" presId="urn:microsoft.com/office/officeart/2005/8/layout/vList4"/>
    <dgm:cxn modelId="{A9042338-086F-4591-8391-42716A7E12CF}" type="presParOf" srcId="{714CA1CF-FA6A-43D0-B0C0-715687C43C7B}" destId="{EBBACFA9-676D-4F16-B4A9-632BEF0C771D}" srcOrd="0" destOrd="0" presId="urn:microsoft.com/office/officeart/2005/8/layout/vList4"/>
    <dgm:cxn modelId="{1477AA6B-31AD-4A2C-B59F-533966BBEBA3}" type="presParOf" srcId="{714CA1CF-FA6A-43D0-B0C0-715687C43C7B}" destId="{D47C33E6-9DB1-46D0-B21F-2AC7F0B76F0F}" srcOrd="1" destOrd="0" presId="urn:microsoft.com/office/officeart/2005/8/layout/vList4"/>
    <dgm:cxn modelId="{F4386CDC-9C3B-4187-99B5-3444C8AC7CFC}" type="presParOf" srcId="{714CA1CF-FA6A-43D0-B0C0-715687C43C7B}" destId="{B7AB3DE4-3BD2-4C7E-836C-33A46FCAEA1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C1746C-76CC-4A90-8887-5241E5EEEEE3}" type="doc">
      <dgm:prSet loTypeId="urn:microsoft.com/office/officeart/2005/8/layout/hList2" loCatId="relationship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0BFE5B-8A13-4BF2-A93C-84AF33622BD5}">
      <dgm:prSet/>
      <dgm:spPr/>
      <dgm:t>
        <a:bodyPr/>
        <a:lstStyle/>
        <a:p>
          <a:pPr algn="l"/>
          <a:r>
            <a:rPr lang="en-US" b="0" u="sng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rPr>
            <a:t>School District:</a:t>
          </a:r>
          <a:endParaRPr lang="en-US" b="0" dirty="0">
            <a:solidFill>
              <a:schemeClr val="accent6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6A8E7A-1CEA-4BA9-B62B-5C1BC74F8A49}" type="parTrans" cxnId="{865938A3-5081-4467-8C43-8E2176D9B683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7A8E5C75-2ECD-4848-83D6-28DD8363C614}" type="sibTrans" cxnId="{865938A3-5081-4467-8C43-8E2176D9B683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B90F3886-3EC2-44FA-B5B1-1A4ACC9AEDFF}">
      <dgm:prSet custT="1"/>
      <dgm:spPr>
        <a:solidFill>
          <a:schemeClr val="accent6"/>
        </a:solidFill>
      </dgm:spPr>
      <dgm:t>
        <a:bodyPr/>
        <a:lstStyle/>
        <a:p>
          <a:pPr algn="l">
            <a:spcAft>
              <a:spcPts val="1200"/>
            </a:spcAft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Budget year begins July 1st   </a:t>
          </a:r>
        </a:p>
      </dgm:t>
    </dgm:pt>
    <dgm:pt modelId="{CE16A813-B864-4D6E-9F95-A653BB772439}" type="parTrans" cxnId="{438935D2-8184-4D64-843A-03C446E902C2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789E7927-8212-40F1-ABC7-7501D16A3139}" type="sibTrans" cxnId="{438935D2-8184-4D64-843A-03C446E902C2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055BA658-36D0-48EE-897D-DB569F6B5594}">
      <dgm:prSet custT="1"/>
      <dgm:spPr>
        <a:solidFill>
          <a:schemeClr val="accent6"/>
        </a:solidFill>
      </dgm:spPr>
      <dgm:t>
        <a:bodyPr/>
        <a:lstStyle/>
        <a:p>
          <a:pPr algn="l">
            <a:spcAft>
              <a:spcPts val="1200"/>
            </a:spcAft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2023 taxes provide revenue for 2023-24 fiscal year  </a:t>
          </a:r>
        </a:p>
      </dgm:t>
    </dgm:pt>
    <dgm:pt modelId="{AB69819F-5485-421F-A988-C5E7D9669C41}" type="parTrans" cxnId="{C9475CD8-4ABA-4522-ABA3-DF2D6EA82DA7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5A6E2FA6-0830-4FCE-A550-D416827B3E56}" type="sibTrans" cxnId="{C9475CD8-4ABA-4522-ABA3-DF2D6EA82DA7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D4BDA1AE-4E79-4CF3-BB0B-85C1FC73B693}">
      <dgm:prSet custT="1"/>
      <dgm:spPr>
        <a:solidFill>
          <a:schemeClr val="accent6"/>
        </a:solidFill>
      </dgm:spPr>
      <dgm:t>
        <a:bodyPr/>
        <a:lstStyle/>
        <a:p>
          <a:pPr algn="l">
            <a:spcAft>
              <a:spcPts val="1200"/>
            </a:spcAft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Budget adopted in June 2023</a:t>
          </a:r>
        </a:p>
      </dgm:t>
    </dgm:pt>
    <dgm:pt modelId="{3228CD2C-3D03-4BB0-ACA6-F8EB0147CE74}" type="parTrans" cxnId="{3B13EC50-43DD-4A87-8D6B-B6B4B99F740A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C964A1EE-82A5-4D62-88CC-DBAF4CF33132}" type="sibTrans" cxnId="{3B13EC50-43DD-4A87-8D6B-B6B4B99F740A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C5737C3C-9DA5-4997-B5AA-60550E679CDC}">
      <dgm:prSet custT="1"/>
      <dgm:spPr/>
      <dgm:t>
        <a:bodyPr/>
        <a:lstStyle/>
        <a:p>
          <a:pPr algn="l"/>
          <a:r>
            <a:rPr lang="en-US" sz="2400" b="0" u="sng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rPr>
            <a:t>City/County:</a:t>
          </a:r>
          <a:endParaRPr lang="en-US" sz="2400" b="0" dirty="0">
            <a:solidFill>
              <a:schemeClr val="accent6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FA8F81-DE75-4534-AE2D-EC29BB345428}" type="parTrans" cxnId="{96D3F53F-1F67-4A56-AD18-E4F03BC9117B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4AFDD9C5-4360-439F-942C-4EF0D12B1DB4}" type="sibTrans" cxnId="{96D3F53F-1F67-4A56-AD18-E4F03BC9117B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C1348437-540D-4E97-ADC8-28ED4CB1C528}">
      <dgm:prSet custT="1"/>
      <dgm:spPr>
        <a:solidFill>
          <a:schemeClr val="accent6"/>
        </a:solidFill>
      </dgm:spPr>
      <dgm:t>
        <a:bodyPr/>
        <a:lstStyle/>
        <a:p>
          <a:pPr algn="l">
            <a:spcAft>
              <a:spcPts val="1200"/>
            </a:spcAft>
          </a:pPr>
          <a:r>
            <a:rPr lang="en-US" sz="1800" dirty="0">
              <a:latin typeface="+mn-lt"/>
            </a:rPr>
            <a:t>Budget year begins Jan. 1st</a:t>
          </a:r>
        </a:p>
      </dgm:t>
    </dgm:pt>
    <dgm:pt modelId="{D7F06A30-71A6-47F5-BD4E-DFEAF0090A4F}" type="parTrans" cxnId="{BCCC0A14-3477-49F8-B133-F88A22BE6B84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A653E775-3732-487D-8087-D789402C799D}" type="sibTrans" cxnId="{BCCC0A14-3477-49F8-B133-F88A22BE6B84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52C98AEC-6A13-41DB-A416-99DE0E523E25}">
      <dgm:prSet custT="1"/>
      <dgm:spPr>
        <a:solidFill>
          <a:schemeClr val="accent6"/>
        </a:solidFill>
      </dgm:spPr>
      <dgm:t>
        <a:bodyPr/>
        <a:lstStyle/>
        <a:p>
          <a:pPr algn="l">
            <a:spcAft>
              <a:spcPts val="1200"/>
            </a:spcAft>
          </a:pPr>
          <a:r>
            <a:rPr lang="en-US" sz="1800" dirty="0">
              <a:latin typeface="+mn-lt"/>
            </a:rPr>
            <a:t>2023 taxes provide revenue for 2023 calendar year budget</a:t>
          </a:r>
        </a:p>
      </dgm:t>
    </dgm:pt>
    <dgm:pt modelId="{B3A66481-5778-4811-8696-7F577D42365F}" type="parTrans" cxnId="{7E1E8A54-C538-4286-8AF6-B26AF3CAA174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A2041839-6807-4D1E-AD10-E7329B93F1E5}" type="sibTrans" cxnId="{7E1E8A54-C538-4286-8AF6-B26AF3CAA174}">
      <dgm:prSet/>
      <dgm:spPr/>
      <dgm:t>
        <a:bodyPr/>
        <a:lstStyle/>
        <a:p>
          <a:pPr algn="l"/>
          <a:endParaRPr lang="en-US">
            <a:latin typeface="Gotham Book" pitchFamily="50" charset="0"/>
          </a:endParaRPr>
        </a:p>
      </dgm:t>
    </dgm:pt>
    <dgm:pt modelId="{D012CFCC-96CF-492B-B5A5-D81B89C8B75D}" type="pres">
      <dgm:prSet presAssocID="{23C1746C-76CC-4A90-8887-5241E5EEEEE3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112839-A96A-47DF-A1BA-273F47AFD6A5}" type="pres">
      <dgm:prSet presAssocID="{950BFE5B-8A13-4BF2-A93C-84AF33622BD5}" presName="compositeNode" presStyleCnt="0">
        <dgm:presLayoutVars>
          <dgm:bulletEnabled val="1"/>
        </dgm:presLayoutVars>
      </dgm:prSet>
      <dgm:spPr/>
    </dgm:pt>
    <dgm:pt modelId="{CF01B369-DA92-4427-956B-3A28725931E7}" type="pres">
      <dgm:prSet presAssocID="{950BFE5B-8A13-4BF2-A93C-84AF33622BD5}" presName="image" presStyleLbl="fgImgPlac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udents playing at schoolyard during the break time"/>
        </a:ext>
      </dgm:extLst>
    </dgm:pt>
    <dgm:pt modelId="{37987769-B9CD-4AD2-B55D-EA859C57191E}" type="pres">
      <dgm:prSet presAssocID="{950BFE5B-8A13-4BF2-A93C-84AF33622BD5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94F4B-1E1C-445D-B70B-B47D1EA03E1A}" type="pres">
      <dgm:prSet presAssocID="{950BFE5B-8A13-4BF2-A93C-84AF33622BD5}" presName="parentNode" presStyleLbl="revTx" presStyleIdx="0" presStyleCnt="2" custAng="5400000" custScaleX="92987" custScaleY="95589" custLinFactX="200000" custLinFactNeighborX="211740" custLinFactNeighborY="-600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6337B-5E2D-48EF-A714-58A31001158D}" type="pres">
      <dgm:prSet presAssocID="{7A8E5C75-2ECD-4848-83D6-28DD8363C614}" presName="sibTrans" presStyleCnt="0"/>
      <dgm:spPr/>
    </dgm:pt>
    <dgm:pt modelId="{C71604F2-F5EB-45B5-97CE-B51EB0B62988}" type="pres">
      <dgm:prSet presAssocID="{C5737C3C-9DA5-4997-B5AA-60550E679CDC}" presName="compositeNode" presStyleCnt="0">
        <dgm:presLayoutVars>
          <dgm:bulletEnabled val="1"/>
        </dgm:presLayoutVars>
      </dgm:prSet>
      <dgm:spPr/>
    </dgm:pt>
    <dgm:pt modelId="{23F3BFB4-A502-41E7-8C6B-6C8F56CEBD97}" type="pres">
      <dgm:prSet presAssocID="{C5737C3C-9DA5-4997-B5AA-60550E679CDC}" presName="image" presStyleLbl="fgImgPlac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y zebra crossing in city"/>
        </a:ext>
      </dgm:extLst>
    </dgm:pt>
    <dgm:pt modelId="{36134D68-0621-4C61-B855-9ADF39071CA9}" type="pres">
      <dgm:prSet presAssocID="{C5737C3C-9DA5-4997-B5AA-60550E679CD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27713-2A77-4A87-8AEA-BCC895593F44}" type="pres">
      <dgm:prSet presAssocID="{C5737C3C-9DA5-4997-B5AA-60550E679CDC}" presName="parentNode" presStyleLbl="revTx" presStyleIdx="1" presStyleCnt="2" custAng="5400000" custScaleX="90298" custScaleY="89109" custLinFactX="198416" custLinFactNeighborX="200000" custLinFactNeighborY="-6065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C0A14-3477-49F8-B133-F88A22BE6B84}" srcId="{C5737C3C-9DA5-4997-B5AA-60550E679CDC}" destId="{C1348437-540D-4E97-ADC8-28ED4CB1C528}" srcOrd="0" destOrd="0" parTransId="{D7F06A30-71A6-47F5-BD4E-DFEAF0090A4F}" sibTransId="{A653E775-3732-487D-8087-D789402C799D}"/>
    <dgm:cxn modelId="{95F8DE59-0674-4862-A042-12614E368B74}" type="presOf" srcId="{C1348437-540D-4E97-ADC8-28ED4CB1C528}" destId="{36134D68-0621-4C61-B855-9ADF39071CA9}" srcOrd="0" destOrd="0" presId="urn:microsoft.com/office/officeart/2005/8/layout/hList2"/>
    <dgm:cxn modelId="{A001B189-D2A0-4007-99BD-3D7B3F060164}" type="presOf" srcId="{950BFE5B-8A13-4BF2-A93C-84AF33622BD5}" destId="{F0A94F4B-1E1C-445D-B70B-B47D1EA03E1A}" srcOrd="0" destOrd="0" presId="urn:microsoft.com/office/officeart/2005/8/layout/hList2"/>
    <dgm:cxn modelId="{ECAEF4BD-FF97-43CD-82D4-A279B06FFD4D}" type="presOf" srcId="{D4BDA1AE-4E79-4CF3-BB0B-85C1FC73B693}" destId="{37987769-B9CD-4AD2-B55D-EA859C57191E}" srcOrd="0" destOrd="2" presId="urn:microsoft.com/office/officeart/2005/8/layout/hList2"/>
    <dgm:cxn modelId="{8C6148CA-FC2E-4A53-A96A-BD86F61EFF60}" type="presOf" srcId="{52C98AEC-6A13-41DB-A416-99DE0E523E25}" destId="{36134D68-0621-4C61-B855-9ADF39071CA9}" srcOrd="0" destOrd="1" presId="urn:microsoft.com/office/officeart/2005/8/layout/hList2"/>
    <dgm:cxn modelId="{6530B6DE-2CFD-4B51-9F2A-C517B477DD7A}" type="presOf" srcId="{055BA658-36D0-48EE-897D-DB569F6B5594}" destId="{37987769-B9CD-4AD2-B55D-EA859C57191E}" srcOrd="0" destOrd="1" presId="urn:microsoft.com/office/officeart/2005/8/layout/hList2"/>
    <dgm:cxn modelId="{45B53A89-8280-43B8-9D4B-5C119FB3C020}" type="presOf" srcId="{C5737C3C-9DA5-4997-B5AA-60550E679CDC}" destId="{96627713-2A77-4A87-8AEA-BCC895593F44}" srcOrd="0" destOrd="0" presId="urn:microsoft.com/office/officeart/2005/8/layout/hList2"/>
    <dgm:cxn modelId="{865938A3-5081-4467-8C43-8E2176D9B683}" srcId="{23C1746C-76CC-4A90-8887-5241E5EEEEE3}" destId="{950BFE5B-8A13-4BF2-A93C-84AF33622BD5}" srcOrd="0" destOrd="0" parTransId="{296A8E7A-1CEA-4BA9-B62B-5C1BC74F8A49}" sibTransId="{7A8E5C75-2ECD-4848-83D6-28DD8363C614}"/>
    <dgm:cxn modelId="{A6E7E295-BB6F-4486-9E7E-EB452853130B}" type="presOf" srcId="{23C1746C-76CC-4A90-8887-5241E5EEEEE3}" destId="{D012CFCC-96CF-492B-B5A5-D81B89C8B75D}" srcOrd="0" destOrd="0" presId="urn:microsoft.com/office/officeart/2005/8/layout/hList2"/>
    <dgm:cxn modelId="{3B13EC50-43DD-4A87-8D6B-B6B4B99F740A}" srcId="{950BFE5B-8A13-4BF2-A93C-84AF33622BD5}" destId="{D4BDA1AE-4E79-4CF3-BB0B-85C1FC73B693}" srcOrd="2" destOrd="0" parTransId="{3228CD2C-3D03-4BB0-ACA6-F8EB0147CE74}" sibTransId="{C964A1EE-82A5-4D62-88CC-DBAF4CF33132}"/>
    <dgm:cxn modelId="{438935D2-8184-4D64-843A-03C446E902C2}" srcId="{950BFE5B-8A13-4BF2-A93C-84AF33622BD5}" destId="{B90F3886-3EC2-44FA-B5B1-1A4ACC9AEDFF}" srcOrd="0" destOrd="0" parTransId="{CE16A813-B864-4D6E-9F95-A653BB772439}" sibTransId="{789E7927-8212-40F1-ABC7-7501D16A3139}"/>
    <dgm:cxn modelId="{96D3F53F-1F67-4A56-AD18-E4F03BC9117B}" srcId="{23C1746C-76CC-4A90-8887-5241E5EEEEE3}" destId="{C5737C3C-9DA5-4997-B5AA-60550E679CDC}" srcOrd="1" destOrd="0" parTransId="{B3FA8F81-DE75-4534-AE2D-EC29BB345428}" sibTransId="{4AFDD9C5-4360-439F-942C-4EF0D12B1DB4}"/>
    <dgm:cxn modelId="{1145F657-37D3-4F77-A6B4-B0D24EC38999}" type="presOf" srcId="{B90F3886-3EC2-44FA-B5B1-1A4ACC9AEDFF}" destId="{37987769-B9CD-4AD2-B55D-EA859C57191E}" srcOrd="0" destOrd="0" presId="urn:microsoft.com/office/officeart/2005/8/layout/hList2"/>
    <dgm:cxn modelId="{7E1E8A54-C538-4286-8AF6-B26AF3CAA174}" srcId="{C5737C3C-9DA5-4997-B5AA-60550E679CDC}" destId="{52C98AEC-6A13-41DB-A416-99DE0E523E25}" srcOrd="1" destOrd="0" parTransId="{B3A66481-5778-4811-8696-7F577D42365F}" sibTransId="{A2041839-6807-4D1E-AD10-E7329B93F1E5}"/>
    <dgm:cxn modelId="{C9475CD8-4ABA-4522-ABA3-DF2D6EA82DA7}" srcId="{950BFE5B-8A13-4BF2-A93C-84AF33622BD5}" destId="{055BA658-36D0-48EE-897D-DB569F6B5594}" srcOrd="1" destOrd="0" parTransId="{AB69819F-5485-421F-A988-C5E7D9669C41}" sibTransId="{5A6E2FA6-0830-4FCE-A550-D416827B3E56}"/>
    <dgm:cxn modelId="{289D07B4-A4BA-4607-8D46-877912F9E8A9}" type="presParOf" srcId="{D012CFCC-96CF-492B-B5A5-D81B89C8B75D}" destId="{EE112839-A96A-47DF-A1BA-273F47AFD6A5}" srcOrd="0" destOrd="0" presId="urn:microsoft.com/office/officeart/2005/8/layout/hList2"/>
    <dgm:cxn modelId="{7D974C4E-5904-4728-BB1A-50511989E15C}" type="presParOf" srcId="{EE112839-A96A-47DF-A1BA-273F47AFD6A5}" destId="{CF01B369-DA92-4427-956B-3A28725931E7}" srcOrd="0" destOrd="0" presId="urn:microsoft.com/office/officeart/2005/8/layout/hList2"/>
    <dgm:cxn modelId="{447A022F-D3EB-417F-8795-280C02C9BB54}" type="presParOf" srcId="{EE112839-A96A-47DF-A1BA-273F47AFD6A5}" destId="{37987769-B9CD-4AD2-B55D-EA859C57191E}" srcOrd="1" destOrd="0" presId="urn:microsoft.com/office/officeart/2005/8/layout/hList2"/>
    <dgm:cxn modelId="{22CAD5F5-746E-456E-B347-67C8A503AA89}" type="presParOf" srcId="{EE112839-A96A-47DF-A1BA-273F47AFD6A5}" destId="{F0A94F4B-1E1C-445D-B70B-B47D1EA03E1A}" srcOrd="2" destOrd="0" presId="urn:microsoft.com/office/officeart/2005/8/layout/hList2"/>
    <dgm:cxn modelId="{0F148690-E578-4DD4-9EF8-7817A3C2F2C9}" type="presParOf" srcId="{D012CFCC-96CF-492B-B5A5-D81B89C8B75D}" destId="{92A6337B-5E2D-48EF-A714-58A31001158D}" srcOrd="1" destOrd="0" presId="urn:microsoft.com/office/officeart/2005/8/layout/hList2"/>
    <dgm:cxn modelId="{B2222548-C5F4-4548-ABDC-A96F0E07000F}" type="presParOf" srcId="{D012CFCC-96CF-492B-B5A5-D81B89C8B75D}" destId="{C71604F2-F5EB-45B5-97CE-B51EB0B62988}" srcOrd="2" destOrd="0" presId="urn:microsoft.com/office/officeart/2005/8/layout/hList2"/>
    <dgm:cxn modelId="{351C23B2-3BDF-46DA-A355-E5B663AC6E80}" type="presParOf" srcId="{C71604F2-F5EB-45B5-97CE-B51EB0B62988}" destId="{23F3BFB4-A502-41E7-8C6B-6C8F56CEBD97}" srcOrd="0" destOrd="0" presId="urn:microsoft.com/office/officeart/2005/8/layout/hList2"/>
    <dgm:cxn modelId="{44A27463-A3A3-432E-BF37-E44F3F4AB298}" type="presParOf" srcId="{C71604F2-F5EB-45B5-97CE-B51EB0B62988}" destId="{36134D68-0621-4C61-B855-9ADF39071CA9}" srcOrd="1" destOrd="0" presId="urn:microsoft.com/office/officeart/2005/8/layout/hList2"/>
    <dgm:cxn modelId="{FAFB0B98-3897-4F52-B14C-CD9E9DF4142B}" type="presParOf" srcId="{C71604F2-F5EB-45B5-97CE-B51EB0B62988}" destId="{96627713-2A77-4A87-8AEA-BCC895593F44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802486-9A50-4AE7-8252-CCF172C06C2A}" type="doc">
      <dgm:prSet loTypeId="urn:microsoft.com/office/officeart/2018/2/layout/IconCircleList" loCatId="icon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303E1B-9E0E-492D-9289-D6612DA4AA3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/>
            <a:t>Determination of levy</a:t>
          </a:r>
          <a:endParaRPr lang="en-US" sz="2000"/>
        </a:p>
      </dgm:t>
    </dgm:pt>
    <dgm:pt modelId="{159D18CD-90FF-471A-85D9-14BFE7BE8D19}" type="parTrans" cxnId="{850509E2-8CBE-4804-8D26-2F64D0DF7FCE}">
      <dgm:prSet/>
      <dgm:spPr/>
      <dgm:t>
        <a:bodyPr/>
        <a:lstStyle/>
        <a:p>
          <a:endParaRPr lang="en-US" sz="2000"/>
        </a:p>
      </dgm:t>
    </dgm:pt>
    <dgm:pt modelId="{E464098D-43E7-44B6-A2DF-97DA51445995}" type="sibTrans" cxnId="{850509E2-8CBE-4804-8D26-2F64D0DF7FCE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06C43960-1A5A-4A00-BF83-2BD64E27454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 dirty="0"/>
            <a:t>Comparison of 2022 to 2023 levies</a:t>
          </a:r>
          <a:endParaRPr lang="en-US" sz="2000" dirty="0"/>
        </a:p>
      </dgm:t>
    </dgm:pt>
    <dgm:pt modelId="{5DA74109-8457-4BFE-BEA7-B70E571B3D4A}" type="parTrans" cxnId="{2124AE68-3251-47D4-B830-091D4C293691}">
      <dgm:prSet/>
      <dgm:spPr/>
      <dgm:t>
        <a:bodyPr/>
        <a:lstStyle/>
        <a:p>
          <a:endParaRPr lang="en-US" sz="2000"/>
        </a:p>
      </dgm:t>
    </dgm:pt>
    <dgm:pt modelId="{F782B0E6-30F2-4903-B1B0-D42CB7018826}" type="sibTrans" cxnId="{2124AE68-3251-47D4-B830-091D4C293691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6E21A5E2-B630-480C-8589-9C08D98693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/>
            <a:t>Reasons for changes in tax levy</a:t>
          </a:r>
          <a:endParaRPr lang="en-US" sz="2000"/>
        </a:p>
      </dgm:t>
    </dgm:pt>
    <dgm:pt modelId="{D83E03F2-C8B2-49CC-B402-E2E4EDE90B7A}" type="parTrans" cxnId="{BF53401F-02F3-4429-B9EB-D9BB769232E0}">
      <dgm:prSet/>
      <dgm:spPr/>
      <dgm:t>
        <a:bodyPr/>
        <a:lstStyle/>
        <a:p>
          <a:endParaRPr lang="en-US" sz="2000"/>
        </a:p>
      </dgm:t>
    </dgm:pt>
    <dgm:pt modelId="{347F9478-389B-4BDA-A047-DA02636849A8}" type="sibTrans" cxnId="{BF53401F-02F3-4429-B9EB-D9BB769232E0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71B77963-1262-4198-9BA6-8328BEA04D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/>
            <a:t>Impact on taxpayers</a:t>
          </a:r>
          <a:endParaRPr lang="en-US" sz="2000"/>
        </a:p>
      </dgm:t>
    </dgm:pt>
    <dgm:pt modelId="{825601DF-48AF-44AF-A65B-65C6475D1A85}" type="parTrans" cxnId="{30C71104-74A9-4D7A-98E1-0F220D06B707}">
      <dgm:prSet/>
      <dgm:spPr/>
      <dgm:t>
        <a:bodyPr/>
        <a:lstStyle/>
        <a:p>
          <a:endParaRPr lang="en-US" sz="2000"/>
        </a:p>
      </dgm:t>
    </dgm:pt>
    <dgm:pt modelId="{F7F992CF-4604-49CC-9BF2-A7FB4D209E39}" type="sibTrans" cxnId="{30C71104-74A9-4D7A-98E1-0F220D06B707}">
      <dgm:prSet/>
      <dgm:spPr/>
      <dgm:t>
        <a:bodyPr/>
        <a:lstStyle/>
        <a:p>
          <a:endParaRPr lang="en-US" sz="2000"/>
        </a:p>
      </dgm:t>
    </dgm:pt>
    <dgm:pt modelId="{F737573A-CE81-415D-A2EC-6D3B37BCF133}" type="pres">
      <dgm:prSet presAssocID="{5E802486-9A50-4AE7-8252-CCF172C06C2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281120-6ACF-4088-B83B-6610213A8C5B}" type="pres">
      <dgm:prSet presAssocID="{5E802486-9A50-4AE7-8252-CCF172C06C2A}" presName="container" presStyleCnt="0">
        <dgm:presLayoutVars>
          <dgm:dir/>
          <dgm:resizeHandles val="exact"/>
        </dgm:presLayoutVars>
      </dgm:prSet>
      <dgm:spPr/>
    </dgm:pt>
    <dgm:pt modelId="{1AE853AF-DB0B-46C4-8D48-CA4EAAE8B6D9}" type="pres">
      <dgm:prSet presAssocID="{F2303E1B-9E0E-492D-9289-D6612DA4AA32}" presName="compNode" presStyleCnt="0"/>
      <dgm:spPr/>
    </dgm:pt>
    <dgm:pt modelId="{40D59788-80DF-48E2-B166-D58AA3A05A2F}" type="pres">
      <dgm:prSet presAssocID="{F2303E1B-9E0E-492D-9289-D6612DA4AA32}" presName="iconBgRect" presStyleLbl="bgShp" presStyleIdx="0" presStyleCnt="4"/>
      <dgm:spPr/>
    </dgm:pt>
    <dgm:pt modelId="{E9499835-C115-4D8F-A4EC-DB139A7B2EBD}" type="pres">
      <dgm:prSet presAssocID="{F2303E1B-9E0E-492D-9289-D6612DA4AA32}" presName="iconRect" presStyleLbl="node1" presStyleIdx="0" presStyleCnt="4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1A1BAFE-4ECF-41D3-A81C-73D5C5E5B5D5}" type="pres">
      <dgm:prSet presAssocID="{F2303E1B-9E0E-492D-9289-D6612DA4AA32}" presName="spaceRect" presStyleCnt="0"/>
      <dgm:spPr/>
    </dgm:pt>
    <dgm:pt modelId="{E8D58867-FA92-4CFE-AF8B-01070DB21788}" type="pres">
      <dgm:prSet presAssocID="{F2303E1B-9E0E-492D-9289-D6612DA4AA32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83CF22A-AA23-4D10-B0F9-D258143822ED}" type="pres">
      <dgm:prSet presAssocID="{E464098D-43E7-44B6-A2DF-97DA5144599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E880FC5-FD19-4114-9102-2399D021E924}" type="pres">
      <dgm:prSet presAssocID="{06C43960-1A5A-4A00-BF83-2BD64E274546}" presName="compNode" presStyleCnt="0"/>
      <dgm:spPr/>
    </dgm:pt>
    <dgm:pt modelId="{5BE34157-355F-458C-B262-D13AD46AAC54}" type="pres">
      <dgm:prSet presAssocID="{06C43960-1A5A-4A00-BF83-2BD64E274546}" presName="iconBgRect" presStyleLbl="bgShp" presStyleIdx="1" presStyleCnt="4"/>
      <dgm:spPr/>
    </dgm:pt>
    <dgm:pt modelId="{01FD11D3-A0E5-4673-8D8A-0095617202B0}" type="pres">
      <dgm:prSet presAssocID="{06C43960-1A5A-4A00-BF83-2BD64E274546}" presName="iconRect" presStyleLbl="node1" presStyleIdx="1" presStyleCnt="4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 diagram with solid fill"/>
        </a:ext>
      </dgm:extLst>
    </dgm:pt>
    <dgm:pt modelId="{9FD4E5D2-671C-40A4-9D28-B1F9E80DE14E}" type="pres">
      <dgm:prSet presAssocID="{06C43960-1A5A-4A00-BF83-2BD64E274546}" presName="spaceRect" presStyleCnt="0"/>
      <dgm:spPr/>
    </dgm:pt>
    <dgm:pt modelId="{D5DD2B6D-9DC6-4B2D-B697-701A9D58FEED}" type="pres">
      <dgm:prSet presAssocID="{06C43960-1A5A-4A00-BF83-2BD64E274546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1EE50D0-121A-41BA-901E-CD10C9ADED0C}" type="pres">
      <dgm:prSet presAssocID="{F782B0E6-30F2-4903-B1B0-D42CB701882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B2085F9-DB47-4645-A54F-5BDC8E63481F}" type="pres">
      <dgm:prSet presAssocID="{6E21A5E2-B630-480C-8589-9C08D98693C0}" presName="compNode" presStyleCnt="0"/>
      <dgm:spPr/>
    </dgm:pt>
    <dgm:pt modelId="{346BBC2B-5C1B-499F-94D4-B3792752E726}" type="pres">
      <dgm:prSet presAssocID="{6E21A5E2-B630-480C-8589-9C08D98693C0}" presName="iconBgRect" presStyleLbl="bgShp" presStyleIdx="2" presStyleCnt="4"/>
      <dgm:spPr/>
    </dgm:pt>
    <dgm:pt modelId="{E4FEE966-D616-40C4-9F71-75F899E0A6E7}" type="pres">
      <dgm:prSet presAssocID="{6E21A5E2-B630-480C-8589-9C08D98693C0}" presName="iconRect" presStyleLbl="node1" presStyleIdx="2" presStyleCnt="4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04FF3DC-1BEF-4533-9CD9-964AAB7889BF}" type="pres">
      <dgm:prSet presAssocID="{6E21A5E2-B630-480C-8589-9C08D98693C0}" presName="spaceRect" presStyleCnt="0"/>
      <dgm:spPr/>
    </dgm:pt>
    <dgm:pt modelId="{935054AD-459C-4800-BAA1-172F7794DD26}" type="pres">
      <dgm:prSet presAssocID="{6E21A5E2-B630-480C-8589-9C08D98693C0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1F5640F-59F4-4F47-AEB1-C535EBFDF481}" type="pres">
      <dgm:prSet presAssocID="{347F9478-389B-4BDA-A047-DA02636849A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2E0CA2C-1010-481D-8B61-FE2D0F315125}" type="pres">
      <dgm:prSet presAssocID="{71B77963-1262-4198-9BA6-8328BEA04DCC}" presName="compNode" presStyleCnt="0"/>
      <dgm:spPr/>
    </dgm:pt>
    <dgm:pt modelId="{813CF15F-9AB3-4E74-9B44-3922F3461C06}" type="pres">
      <dgm:prSet presAssocID="{71B77963-1262-4198-9BA6-8328BEA04DCC}" presName="iconBgRect" presStyleLbl="bgShp" presStyleIdx="3" presStyleCnt="4"/>
      <dgm:spPr/>
    </dgm:pt>
    <dgm:pt modelId="{E1F7E9C7-484C-45C7-9F48-E9B8F2A80D60}" type="pres">
      <dgm:prSet presAssocID="{71B77963-1262-4198-9BA6-8328BEA04DCC}" presName="iconRect" presStyleLbl="node1" presStyleIdx="3" presStyleCnt="4"/>
      <dgm:spPr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782F508-9E94-47C5-AB48-3072154CF364}" type="pres">
      <dgm:prSet presAssocID="{71B77963-1262-4198-9BA6-8328BEA04DCC}" presName="spaceRect" presStyleCnt="0"/>
      <dgm:spPr/>
    </dgm:pt>
    <dgm:pt modelId="{9D960CBA-9938-4E20-B416-FC26FDD76BC3}" type="pres">
      <dgm:prSet presAssocID="{71B77963-1262-4198-9BA6-8328BEA04DCC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46A09-176E-4462-91B2-BCB05E1C1AFB}" type="presOf" srcId="{71B77963-1262-4198-9BA6-8328BEA04DCC}" destId="{9D960CBA-9938-4E20-B416-FC26FDD76BC3}" srcOrd="0" destOrd="0" presId="urn:microsoft.com/office/officeart/2018/2/layout/IconCircleList"/>
    <dgm:cxn modelId="{7259E21C-2AEE-4776-9B9B-113456785D48}" type="presOf" srcId="{347F9478-389B-4BDA-A047-DA02636849A8}" destId="{11F5640F-59F4-4F47-AEB1-C535EBFDF481}" srcOrd="0" destOrd="0" presId="urn:microsoft.com/office/officeart/2018/2/layout/IconCircleList"/>
    <dgm:cxn modelId="{6422B159-534B-425B-B533-F64449107673}" type="presOf" srcId="{F2303E1B-9E0E-492D-9289-D6612DA4AA32}" destId="{E8D58867-FA92-4CFE-AF8B-01070DB21788}" srcOrd="0" destOrd="0" presId="urn:microsoft.com/office/officeart/2018/2/layout/IconCircleList"/>
    <dgm:cxn modelId="{2124AE68-3251-47D4-B830-091D4C293691}" srcId="{5E802486-9A50-4AE7-8252-CCF172C06C2A}" destId="{06C43960-1A5A-4A00-BF83-2BD64E274546}" srcOrd="1" destOrd="0" parTransId="{5DA74109-8457-4BFE-BEA7-B70E571B3D4A}" sibTransId="{F782B0E6-30F2-4903-B1B0-D42CB7018826}"/>
    <dgm:cxn modelId="{850509E2-8CBE-4804-8D26-2F64D0DF7FCE}" srcId="{5E802486-9A50-4AE7-8252-CCF172C06C2A}" destId="{F2303E1B-9E0E-492D-9289-D6612DA4AA32}" srcOrd="0" destOrd="0" parTransId="{159D18CD-90FF-471A-85D9-14BFE7BE8D19}" sibTransId="{E464098D-43E7-44B6-A2DF-97DA51445995}"/>
    <dgm:cxn modelId="{82744D18-1FAD-44C4-B33F-53F9540CE519}" type="presOf" srcId="{6E21A5E2-B630-480C-8589-9C08D98693C0}" destId="{935054AD-459C-4800-BAA1-172F7794DD26}" srcOrd="0" destOrd="0" presId="urn:microsoft.com/office/officeart/2018/2/layout/IconCircleList"/>
    <dgm:cxn modelId="{C790DCC4-0E49-4696-AD1A-29A828BF3205}" type="presOf" srcId="{E464098D-43E7-44B6-A2DF-97DA51445995}" destId="{D83CF22A-AA23-4D10-B0F9-D258143822ED}" srcOrd="0" destOrd="0" presId="urn:microsoft.com/office/officeart/2018/2/layout/IconCircleList"/>
    <dgm:cxn modelId="{851D1B58-55A6-4788-B915-6BC85306D391}" type="presOf" srcId="{5E802486-9A50-4AE7-8252-CCF172C06C2A}" destId="{F737573A-CE81-415D-A2EC-6D3B37BCF133}" srcOrd="0" destOrd="0" presId="urn:microsoft.com/office/officeart/2018/2/layout/IconCircleList"/>
    <dgm:cxn modelId="{5C7FF6EE-28BE-473A-AAB6-2E26A5E0C9C5}" type="presOf" srcId="{06C43960-1A5A-4A00-BF83-2BD64E274546}" destId="{D5DD2B6D-9DC6-4B2D-B697-701A9D58FEED}" srcOrd="0" destOrd="0" presId="urn:microsoft.com/office/officeart/2018/2/layout/IconCircleList"/>
    <dgm:cxn modelId="{F4D4C39B-13B2-490D-80FB-F841336ED807}" type="presOf" srcId="{F782B0E6-30F2-4903-B1B0-D42CB7018826}" destId="{81EE50D0-121A-41BA-901E-CD10C9ADED0C}" srcOrd="0" destOrd="0" presId="urn:microsoft.com/office/officeart/2018/2/layout/IconCircleList"/>
    <dgm:cxn modelId="{30C71104-74A9-4D7A-98E1-0F220D06B707}" srcId="{5E802486-9A50-4AE7-8252-CCF172C06C2A}" destId="{71B77963-1262-4198-9BA6-8328BEA04DCC}" srcOrd="3" destOrd="0" parTransId="{825601DF-48AF-44AF-A65B-65C6475D1A85}" sibTransId="{F7F992CF-4604-49CC-9BF2-A7FB4D209E39}"/>
    <dgm:cxn modelId="{BF53401F-02F3-4429-B9EB-D9BB769232E0}" srcId="{5E802486-9A50-4AE7-8252-CCF172C06C2A}" destId="{6E21A5E2-B630-480C-8589-9C08D98693C0}" srcOrd="2" destOrd="0" parTransId="{D83E03F2-C8B2-49CC-B402-E2E4EDE90B7A}" sibTransId="{347F9478-389B-4BDA-A047-DA02636849A8}"/>
    <dgm:cxn modelId="{DB9D11B8-4CE7-488B-A75F-51D2E3989ABF}" type="presParOf" srcId="{F737573A-CE81-415D-A2EC-6D3B37BCF133}" destId="{64281120-6ACF-4088-B83B-6610213A8C5B}" srcOrd="0" destOrd="0" presId="urn:microsoft.com/office/officeart/2018/2/layout/IconCircleList"/>
    <dgm:cxn modelId="{5B70996C-E1BB-4DD2-BCE8-A1A8EE4A80BD}" type="presParOf" srcId="{64281120-6ACF-4088-B83B-6610213A8C5B}" destId="{1AE853AF-DB0B-46C4-8D48-CA4EAAE8B6D9}" srcOrd="0" destOrd="0" presId="urn:microsoft.com/office/officeart/2018/2/layout/IconCircleList"/>
    <dgm:cxn modelId="{E8857776-6792-47F9-9D9F-567B452D49D2}" type="presParOf" srcId="{1AE853AF-DB0B-46C4-8D48-CA4EAAE8B6D9}" destId="{40D59788-80DF-48E2-B166-D58AA3A05A2F}" srcOrd="0" destOrd="0" presId="urn:microsoft.com/office/officeart/2018/2/layout/IconCircleList"/>
    <dgm:cxn modelId="{4BBB9E05-CC18-411C-864E-1D693C41EB98}" type="presParOf" srcId="{1AE853AF-DB0B-46C4-8D48-CA4EAAE8B6D9}" destId="{E9499835-C115-4D8F-A4EC-DB139A7B2EBD}" srcOrd="1" destOrd="0" presId="urn:microsoft.com/office/officeart/2018/2/layout/IconCircleList"/>
    <dgm:cxn modelId="{E02DA7C4-E7C8-420C-A4AA-BD380A862C7D}" type="presParOf" srcId="{1AE853AF-DB0B-46C4-8D48-CA4EAAE8B6D9}" destId="{71A1BAFE-4ECF-41D3-A81C-73D5C5E5B5D5}" srcOrd="2" destOrd="0" presId="urn:microsoft.com/office/officeart/2018/2/layout/IconCircleList"/>
    <dgm:cxn modelId="{1C9C8E13-DD36-40B5-80B7-A68898BF5F54}" type="presParOf" srcId="{1AE853AF-DB0B-46C4-8D48-CA4EAAE8B6D9}" destId="{E8D58867-FA92-4CFE-AF8B-01070DB21788}" srcOrd="3" destOrd="0" presId="urn:microsoft.com/office/officeart/2018/2/layout/IconCircleList"/>
    <dgm:cxn modelId="{8E4FE53A-B52B-4B62-8744-EF748FD30B19}" type="presParOf" srcId="{64281120-6ACF-4088-B83B-6610213A8C5B}" destId="{D83CF22A-AA23-4D10-B0F9-D258143822ED}" srcOrd="1" destOrd="0" presId="urn:microsoft.com/office/officeart/2018/2/layout/IconCircleList"/>
    <dgm:cxn modelId="{E2738032-B1CA-432D-A6A8-6EC90B10562C}" type="presParOf" srcId="{64281120-6ACF-4088-B83B-6610213A8C5B}" destId="{CE880FC5-FD19-4114-9102-2399D021E924}" srcOrd="2" destOrd="0" presId="urn:microsoft.com/office/officeart/2018/2/layout/IconCircleList"/>
    <dgm:cxn modelId="{5A34980F-F664-4331-8E04-F06DF2D87D01}" type="presParOf" srcId="{CE880FC5-FD19-4114-9102-2399D021E924}" destId="{5BE34157-355F-458C-B262-D13AD46AAC54}" srcOrd="0" destOrd="0" presId="urn:microsoft.com/office/officeart/2018/2/layout/IconCircleList"/>
    <dgm:cxn modelId="{137DD7B4-1B89-4606-96F6-DBFCEECA66E8}" type="presParOf" srcId="{CE880FC5-FD19-4114-9102-2399D021E924}" destId="{01FD11D3-A0E5-4673-8D8A-0095617202B0}" srcOrd="1" destOrd="0" presId="urn:microsoft.com/office/officeart/2018/2/layout/IconCircleList"/>
    <dgm:cxn modelId="{3049C019-889E-4E54-B666-AAD919065907}" type="presParOf" srcId="{CE880FC5-FD19-4114-9102-2399D021E924}" destId="{9FD4E5D2-671C-40A4-9D28-B1F9E80DE14E}" srcOrd="2" destOrd="0" presId="urn:microsoft.com/office/officeart/2018/2/layout/IconCircleList"/>
    <dgm:cxn modelId="{C9B1340C-28EB-4979-B1AE-248BB356F5D0}" type="presParOf" srcId="{CE880FC5-FD19-4114-9102-2399D021E924}" destId="{D5DD2B6D-9DC6-4B2D-B697-701A9D58FEED}" srcOrd="3" destOrd="0" presId="urn:microsoft.com/office/officeart/2018/2/layout/IconCircleList"/>
    <dgm:cxn modelId="{F2D716C9-C2AD-4844-A7DE-2F4D9CB7273A}" type="presParOf" srcId="{64281120-6ACF-4088-B83B-6610213A8C5B}" destId="{81EE50D0-121A-41BA-901E-CD10C9ADED0C}" srcOrd="3" destOrd="0" presId="urn:microsoft.com/office/officeart/2018/2/layout/IconCircleList"/>
    <dgm:cxn modelId="{E65065A2-BF8B-4A57-B37C-C09E7AC3FCE6}" type="presParOf" srcId="{64281120-6ACF-4088-B83B-6610213A8C5B}" destId="{0B2085F9-DB47-4645-A54F-5BDC8E63481F}" srcOrd="4" destOrd="0" presId="urn:microsoft.com/office/officeart/2018/2/layout/IconCircleList"/>
    <dgm:cxn modelId="{A95B1E8C-3225-4ACC-AD65-F846CD4655C1}" type="presParOf" srcId="{0B2085F9-DB47-4645-A54F-5BDC8E63481F}" destId="{346BBC2B-5C1B-499F-94D4-B3792752E726}" srcOrd="0" destOrd="0" presId="urn:microsoft.com/office/officeart/2018/2/layout/IconCircleList"/>
    <dgm:cxn modelId="{73D8D0D2-D9DF-4A87-B814-D06C93AE8433}" type="presParOf" srcId="{0B2085F9-DB47-4645-A54F-5BDC8E63481F}" destId="{E4FEE966-D616-40C4-9F71-75F899E0A6E7}" srcOrd="1" destOrd="0" presId="urn:microsoft.com/office/officeart/2018/2/layout/IconCircleList"/>
    <dgm:cxn modelId="{77BDAC1F-8711-4E8A-BB09-826CA442FE2F}" type="presParOf" srcId="{0B2085F9-DB47-4645-A54F-5BDC8E63481F}" destId="{504FF3DC-1BEF-4533-9CD9-964AAB7889BF}" srcOrd="2" destOrd="0" presId="urn:microsoft.com/office/officeart/2018/2/layout/IconCircleList"/>
    <dgm:cxn modelId="{E173D237-FACA-44FE-8120-727CCCA497DA}" type="presParOf" srcId="{0B2085F9-DB47-4645-A54F-5BDC8E63481F}" destId="{935054AD-459C-4800-BAA1-172F7794DD26}" srcOrd="3" destOrd="0" presId="urn:microsoft.com/office/officeart/2018/2/layout/IconCircleList"/>
    <dgm:cxn modelId="{8CE1F320-A784-405C-95DC-2AEF87EB71D7}" type="presParOf" srcId="{64281120-6ACF-4088-B83B-6610213A8C5B}" destId="{11F5640F-59F4-4F47-AEB1-C535EBFDF481}" srcOrd="5" destOrd="0" presId="urn:microsoft.com/office/officeart/2018/2/layout/IconCircleList"/>
    <dgm:cxn modelId="{A5B900B7-E3ED-46C8-8773-22D76481563C}" type="presParOf" srcId="{64281120-6ACF-4088-B83B-6610213A8C5B}" destId="{12E0CA2C-1010-481D-8B61-FE2D0F315125}" srcOrd="6" destOrd="0" presId="urn:microsoft.com/office/officeart/2018/2/layout/IconCircleList"/>
    <dgm:cxn modelId="{DF73FD6C-CE1C-4A46-BE6A-BDFF64FB7102}" type="presParOf" srcId="{12E0CA2C-1010-481D-8B61-FE2D0F315125}" destId="{813CF15F-9AB3-4E74-9B44-3922F3461C06}" srcOrd="0" destOrd="0" presId="urn:microsoft.com/office/officeart/2018/2/layout/IconCircleList"/>
    <dgm:cxn modelId="{99B34A4C-169D-4608-8E23-78AFC9654269}" type="presParOf" srcId="{12E0CA2C-1010-481D-8B61-FE2D0F315125}" destId="{E1F7E9C7-484C-45C7-9F48-E9B8F2A80D60}" srcOrd="1" destOrd="0" presId="urn:microsoft.com/office/officeart/2018/2/layout/IconCircleList"/>
    <dgm:cxn modelId="{3755429B-FDA0-4318-AB52-7F08645979DB}" type="presParOf" srcId="{12E0CA2C-1010-481D-8B61-FE2D0F315125}" destId="{E782F508-9E94-47C5-AB48-3072154CF364}" srcOrd="2" destOrd="0" presId="urn:microsoft.com/office/officeart/2018/2/layout/IconCircleList"/>
    <dgm:cxn modelId="{1D0F4CE3-1A0D-47F8-98D0-C33FB3710E6E}" type="presParOf" srcId="{12E0CA2C-1010-481D-8B61-FE2D0F315125}" destId="{9D960CBA-9938-4E20-B416-FC26FDD76BC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DB52F4-FE88-486B-AF88-DC7DF1A4C57C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18B10F-F48E-4FA0-B83B-6865BF8647A4}">
      <dgm:prSet/>
      <dgm:spPr>
        <a:noFill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Step 1</a:t>
          </a:r>
        </a:p>
      </dgm:t>
    </dgm:pt>
    <dgm:pt modelId="{940FCC60-D230-489B-86A4-9237E32E6553}" type="parTrans" cxnId="{0554343B-A71F-41E1-9FC8-98BE8F74C69D}">
      <dgm:prSet/>
      <dgm:spPr/>
      <dgm:t>
        <a:bodyPr/>
        <a:lstStyle/>
        <a:p>
          <a:endParaRPr lang="en-US"/>
        </a:p>
      </dgm:t>
    </dgm:pt>
    <dgm:pt modelId="{CF51CC12-002E-4389-BEAA-D24BDB6482DB}" type="sibTrans" cxnId="{0554343B-A71F-41E1-9FC8-98BE8F74C69D}">
      <dgm:prSet/>
      <dgm:spPr/>
      <dgm:t>
        <a:bodyPr/>
        <a:lstStyle/>
        <a:p>
          <a:endParaRPr lang="en-US"/>
        </a:p>
      </dgm:t>
    </dgm:pt>
    <dgm:pt modelId="{03D7BE3D-2BB2-40D5-BDDF-0D60176E5754}">
      <dgm:prSet custT="1"/>
      <dgm:spPr>
        <a:noFill/>
        <a:ln>
          <a:noFill/>
        </a:ln>
      </dgm:spPr>
      <dgm:t>
        <a:bodyPr/>
        <a:lstStyle/>
        <a:p>
          <a:r>
            <a:rPr lang="en-US" sz="1600" b="1" dirty="0"/>
            <a:t>City or County Assessor </a:t>
          </a:r>
          <a:r>
            <a:rPr lang="en-US" sz="1600" dirty="0"/>
            <a:t>determines estimated market value for each parcel of property.</a:t>
          </a:r>
        </a:p>
      </dgm:t>
    </dgm:pt>
    <dgm:pt modelId="{61FD8D52-4AF4-42D0-A7F4-7CCC4983E6B0}" type="parTrans" cxnId="{7D3B56CC-2CD4-4539-8CCE-74F63222A991}">
      <dgm:prSet/>
      <dgm:spPr/>
      <dgm:t>
        <a:bodyPr/>
        <a:lstStyle/>
        <a:p>
          <a:endParaRPr lang="en-US"/>
        </a:p>
      </dgm:t>
    </dgm:pt>
    <dgm:pt modelId="{A7E4BCEF-279E-48F9-8F1E-A0FDDE9EF8C4}" type="sibTrans" cxnId="{7D3B56CC-2CD4-4539-8CCE-74F63222A991}">
      <dgm:prSet/>
      <dgm:spPr/>
      <dgm:t>
        <a:bodyPr/>
        <a:lstStyle/>
        <a:p>
          <a:endParaRPr lang="en-US"/>
        </a:p>
      </dgm:t>
    </dgm:pt>
    <dgm:pt modelId="{00F5429C-A5F2-4687-8E49-45DE6E21D73D}">
      <dgm:prSet/>
      <dgm:spPr>
        <a:noFill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Step 2</a:t>
          </a:r>
        </a:p>
      </dgm:t>
    </dgm:pt>
    <dgm:pt modelId="{DC860A85-E2D3-4F2E-BBDF-AB468F922544}" type="parTrans" cxnId="{E51B453B-FB55-47AB-ACC1-EAD77A4C3516}">
      <dgm:prSet/>
      <dgm:spPr/>
      <dgm:t>
        <a:bodyPr/>
        <a:lstStyle/>
        <a:p>
          <a:endParaRPr lang="en-US"/>
        </a:p>
      </dgm:t>
    </dgm:pt>
    <dgm:pt modelId="{03F26E5E-4896-4FBD-8E21-A989C053DE6C}" type="sibTrans" cxnId="{E51B453B-FB55-47AB-ACC1-EAD77A4C3516}">
      <dgm:prSet/>
      <dgm:spPr/>
      <dgm:t>
        <a:bodyPr/>
        <a:lstStyle/>
        <a:p>
          <a:endParaRPr lang="en-US"/>
        </a:p>
      </dgm:t>
    </dgm:pt>
    <dgm:pt modelId="{896696AD-332E-406B-987A-88A1C5FE9081}">
      <dgm:prSet custT="1"/>
      <dgm:spPr>
        <a:noFill/>
        <a:ln w="15875" cap="flat" cmpd="sng" algn="ctr">
          <a:noFill/>
          <a:prstDash val="solid"/>
        </a:ln>
        <a:effectLst/>
      </dgm:spPr>
      <dgm:t>
        <a:bodyPr spcFirstLastPara="0" vert="horz" wrap="square" lIns="103417" tIns="203200" rIns="103417" bIns="203200" numCol="1" spcCol="1270" anchor="ctr" anchorCtr="0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Legislature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sets formulas for tax capacity and school district levy limits.</a:t>
          </a:r>
        </a:p>
      </dgm:t>
    </dgm:pt>
    <dgm:pt modelId="{63EEF6ED-F611-4DAD-B000-41408C9FCB28}" type="parTrans" cxnId="{0AFB54A0-E400-4B68-8066-2404A8AEC43E}">
      <dgm:prSet/>
      <dgm:spPr/>
      <dgm:t>
        <a:bodyPr/>
        <a:lstStyle/>
        <a:p>
          <a:endParaRPr lang="en-US"/>
        </a:p>
      </dgm:t>
    </dgm:pt>
    <dgm:pt modelId="{765BA044-FCCE-47C5-968C-5F01ECFB8AEC}" type="sibTrans" cxnId="{0AFB54A0-E400-4B68-8066-2404A8AEC43E}">
      <dgm:prSet/>
      <dgm:spPr/>
      <dgm:t>
        <a:bodyPr/>
        <a:lstStyle/>
        <a:p>
          <a:endParaRPr lang="en-US"/>
        </a:p>
      </dgm:t>
    </dgm:pt>
    <dgm:pt modelId="{4B7EC30A-34AA-4543-ACD2-38899E42721D}">
      <dgm:prSet/>
      <dgm:spPr>
        <a:noFill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Step 3</a:t>
          </a:r>
        </a:p>
      </dgm:t>
    </dgm:pt>
    <dgm:pt modelId="{77A61984-46B6-4721-AA69-7ADA16256861}" type="parTrans" cxnId="{1E75A3E5-5CD3-41CB-ACDB-9A51E069E6AA}">
      <dgm:prSet/>
      <dgm:spPr/>
      <dgm:t>
        <a:bodyPr/>
        <a:lstStyle/>
        <a:p>
          <a:endParaRPr lang="en-US"/>
        </a:p>
      </dgm:t>
    </dgm:pt>
    <dgm:pt modelId="{8D826D26-B4CA-465E-9EF8-30E63807010F}" type="sibTrans" cxnId="{1E75A3E5-5CD3-41CB-ACDB-9A51E069E6AA}">
      <dgm:prSet/>
      <dgm:spPr/>
      <dgm:t>
        <a:bodyPr/>
        <a:lstStyle/>
        <a:p>
          <a:endParaRPr lang="en-US"/>
        </a:p>
      </dgm:t>
    </dgm:pt>
    <dgm:pt modelId="{02A24D7C-FB0A-486E-8922-DEB2F1FFD1AE}">
      <dgm:prSet custT="1"/>
      <dgm:spPr>
        <a:noFill/>
        <a:ln w="15875" cap="flat" cmpd="sng" algn="ctr">
          <a:noFill/>
          <a:prstDash val="solid"/>
        </a:ln>
        <a:effectLst/>
      </dgm:spPr>
      <dgm:t>
        <a:bodyPr spcFirstLastPara="0" vert="horz" wrap="square" lIns="103417" tIns="203200" rIns="103417" bIns="203200" numCol="1" spcCol="1270" anchor="ctr" anchorCtr="0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County Auditor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calculates tax capacity for each parcel of property, as well as total tax capacity for each school district.</a:t>
          </a:r>
        </a:p>
      </dgm:t>
    </dgm:pt>
    <dgm:pt modelId="{F650E972-EC9D-407E-BD57-4ECF82F8671B}" type="parTrans" cxnId="{3446E331-1FEB-488D-BD66-B726A71F8991}">
      <dgm:prSet/>
      <dgm:spPr/>
      <dgm:t>
        <a:bodyPr/>
        <a:lstStyle/>
        <a:p>
          <a:endParaRPr lang="en-US"/>
        </a:p>
      </dgm:t>
    </dgm:pt>
    <dgm:pt modelId="{2EBCEB6E-3EFA-45B5-91D8-0F8167E36F95}" type="sibTrans" cxnId="{3446E331-1FEB-488D-BD66-B726A71F8991}">
      <dgm:prSet/>
      <dgm:spPr/>
      <dgm:t>
        <a:bodyPr/>
        <a:lstStyle/>
        <a:p>
          <a:endParaRPr lang="en-US"/>
        </a:p>
      </dgm:t>
    </dgm:pt>
    <dgm:pt modelId="{2D4C8359-3002-4D94-AEED-A1CB978BFAFB}">
      <dgm:prSet/>
      <dgm:spPr>
        <a:noFill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Step 4</a:t>
          </a:r>
        </a:p>
      </dgm:t>
    </dgm:pt>
    <dgm:pt modelId="{5AA93150-D6C5-4D5E-9EBC-FD21555B1FAC}" type="parTrans" cxnId="{B1326A31-0731-422A-B49C-66391A120C11}">
      <dgm:prSet/>
      <dgm:spPr/>
      <dgm:t>
        <a:bodyPr/>
        <a:lstStyle/>
        <a:p>
          <a:endParaRPr lang="en-US"/>
        </a:p>
      </dgm:t>
    </dgm:pt>
    <dgm:pt modelId="{442C90B0-9DEA-44F1-8E7B-1BD0CF22A2CA}" type="sibTrans" cxnId="{B1326A31-0731-422A-B49C-66391A120C11}">
      <dgm:prSet/>
      <dgm:spPr/>
      <dgm:t>
        <a:bodyPr/>
        <a:lstStyle/>
        <a:p>
          <a:endParaRPr lang="en-US"/>
        </a:p>
      </dgm:t>
    </dgm:pt>
    <dgm:pt modelId="{ED558D12-CD8C-4661-B218-FC9636AAF29A}">
      <dgm:prSet custT="1"/>
      <dgm:spPr>
        <a:noFill/>
        <a:ln w="15875" cap="flat" cmpd="sng" algn="ctr">
          <a:noFill/>
          <a:prstDash val="solid"/>
        </a:ln>
        <a:effectLst/>
      </dgm:spPr>
      <dgm:t>
        <a:bodyPr spcFirstLastPara="0" vert="horz" wrap="square" lIns="103417" tIns="203200" rIns="103417" bIns="203200" numCol="1" spcCol="1270" anchor="ctr" anchorCtr="0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Minnesota Department of Education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calculates detailed levy limits for each school district, based on formulas approved by Legislature.</a:t>
          </a:r>
        </a:p>
      </dgm:t>
    </dgm:pt>
    <dgm:pt modelId="{DC84B63C-C4E3-4B5D-91A8-78C4361DC61C}" type="parTrans" cxnId="{07E7E041-0FA2-46FB-BBB6-4CDE4B3E97BB}">
      <dgm:prSet/>
      <dgm:spPr/>
      <dgm:t>
        <a:bodyPr/>
        <a:lstStyle/>
        <a:p>
          <a:endParaRPr lang="en-US"/>
        </a:p>
      </dgm:t>
    </dgm:pt>
    <dgm:pt modelId="{4573D7F7-DE36-4204-8440-28530EC6C744}" type="sibTrans" cxnId="{07E7E041-0FA2-46FB-BBB6-4CDE4B3E97BB}">
      <dgm:prSet/>
      <dgm:spPr/>
      <dgm:t>
        <a:bodyPr/>
        <a:lstStyle/>
        <a:p>
          <a:endParaRPr lang="en-US"/>
        </a:p>
      </dgm:t>
    </dgm:pt>
    <dgm:pt modelId="{96D46697-E1EF-49ED-B59B-AC5ED9A9A4F7}">
      <dgm:prSet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Step 5</a:t>
          </a:r>
        </a:p>
      </dgm:t>
    </dgm:pt>
    <dgm:pt modelId="{AE11A211-514B-4469-869D-5983D52ABA72}" type="parTrans" cxnId="{1457B594-BD15-418F-9124-D751D4A5D3DD}">
      <dgm:prSet/>
      <dgm:spPr/>
      <dgm:t>
        <a:bodyPr/>
        <a:lstStyle/>
        <a:p>
          <a:endParaRPr lang="en-US"/>
        </a:p>
      </dgm:t>
    </dgm:pt>
    <dgm:pt modelId="{6496E920-C994-4E04-A0A9-3FA2D4D0E8A5}" type="sibTrans" cxnId="{1457B594-BD15-418F-9124-D751D4A5D3DD}">
      <dgm:prSet/>
      <dgm:spPr/>
      <dgm:t>
        <a:bodyPr/>
        <a:lstStyle/>
        <a:p>
          <a:endParaRPr lang="en-US"/>
        </a:p>
      </dgm:t>
    </dgm:pt>
    <dgm:pt modelId="{23A442E4-7FD0-4E67-B423-D3A12B78FD9F}">
      <dgm:prSet custT="1"/>
      <dgm:spPr>
        <a:noFill/>
        <a:ln w="15875" cap="flat" cmpd="sng" algn="ctr">
          <a:noFill/>
          <a:prstDash val="solid"/>
        </a:ln>
        <a:effectLst/>
      </dgm:spPr>
      <dgm:t>
        <a:bodyPr spcFirstLastPara="0" vert="horz" wrap="square" lIns="103417" tIns="203200" rIns="103417" bIns="203200" numCol="1" spcCol="1270" anchor="ctr" anchorCtr="0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2"/>
              </a:solidFill>
              <a:latin typeface="Calibri" panose="020F0502020204030204"/>
              <a:ea typeface="+mn-ea"/>
              <a:cs typeface="+mn-cs"/>
            </a:rPr>
            <a:t>School Board </a:t>
          </a:r>
          <a:r>
            <a:rPr lang="en-US" sz="1600" b="0" kern="1200" dirty="0">
              <a:solidFill>
                <a:schemeClr val="accent2"/>
              </a:solidFill>
              <a:latin typeface="Calibri" panose="020F0502020204030204"/>
              <a:ea typeface="+mn-ea"/>
              <a:cs typeface="+mn-cs"/>
            </a:rPr>
            <a:t>adopts a proposed levy in September. After a public hearing, board adopts a final levy in December. Final levy cannot be more than proposed levy, except for amounts approved by voters.</a:t>
          </a:r>
        </a:p>
      </dgm:t>
    </dgm:pt>
    <dgm:pt modelId="{A17280E2-B1C6-474A-8273-DFCE81E6B541}" type="parTrans" cxnId="{C808B1B6-9F51-4478-8D4D-53CDE4007A74}">
      <dgm:prSet/>
      <dgm:spPr/>
      <dgm:t>
        <a:bodyPr/>
        <a:lstStyle/>
        <a:p>
          <a:endParaRPr lang="en-US"/>
        </a:p>
      </dgm:t>
    </dgm:pt>
    <dgm:pt modelId="{102C1C86-D907-4B88-B0EA-34C0F8FFD740}" type="sibTrans" cxnId="{C808B1B6-9F51-4478-8D4D-53CDE4007A74}">
      <dgm:prSet/>
      <dgm:spPr/>
      <dgm:t>
        <a:bodyPr/>
        <a:lstStyle/>
        <a:p>
          <a:endParaRPr lang="en-US"/>
        </a:p>
      </dgm:t>
    </dgm:pt>
    <dgm:pt modelId="{6B33BC70-D3CC-411D-AE3E-46B0DC55AB22}">
      <dgm:prSet/>
      <dgm:spPr>
        <a:noFill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Step 6</a:t>
          </a:r>
        </a:p>
      </dgm:t>
    </dgm:pt>
    <dgm:pt modelId="{A6D452BD-B7AD-47E4-B522-14C3ED6422A2}" type="parTrans" cxnId="{6F490975-8D27-4EAC-9ABF-BE0ED8711C0E}">
      <dgm:prSet/>
      <dgm:spPr/>
      <dgm:t>
        <a:bodyPr/>
        <a:lstStyle/>
        <a:p>
          <a:endParaRPr lang="en-US"/>
        </a:p>
      </dgm:t>
    </dgm:pt>
    <dgm:pt modelId="{22A02385-1953-43FA-B6B9-1DC80A3560D2}" type="sibTrans" cxnId="{6F490975-8D27-4EAC-9ABF-BE0ED8711C0E}">
      <dgm:prSet/>
      <dgm:spPr/>
      <dgm:t>
        <a:bodyPr/>
        <a:lstStyle/>
        <a:p>
          <a:endParaRPr lang="en-US"/>
        </a:p>
      </dgm:t>
    </dgm:pt>
    <dgm:pt modelId="{9B615180-8D88-4963-AA63-8A334C01F66A}">
      <dgm:prSet custT="1"/>
      <dgm:spPr>
        <a:noFill/>
        <a:ln w="15875" cap="flat" cmpd="sng" algn="ctr">
          <a:noFill/>
          <a:prstDash val="solid"/>
        </a:ln>
        <a:effectLst/>
      </dgm:spPr>
      <dgm:t>
        <a:bodyPr spcFirstLastPara="0" vert="horz" wrap="square" lIns="103417" tIns="203200" rIns="103417" bIns="203200" numCol="1" spcCol="1270" anchor="ctr" anchorCtr="0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County Auditor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divides final levy by district’s total tax capacity to determine tax rate needed to raise levy amount.</a:t>
          </a:r>
        </a:p>
      </dgm:t>
    </dgm:pt>
    <dgm:pt modelId="{36269AD0-C2F8-44F9-90AE-2EDD9CE8C67C}" type="parTrans" cxnId="{E1432ECB-9176-4DBD-AAE7-A075CCA6465C}">
      <dgm:prSet/>
      <dgm:spPr/>
      <dgm:t>
        <a:bodyPr/>
        <a:lstStyle/>
        <a:p>
          <a:endParaRPr lang="en-US"/>
        </a:p>
      </dgm:t>
    </dgm:pt>
    <dgm:pt modelId="{83982D25-C1D9-4E81-8959-49E3DDBD2B27}" type="sibTrans" cxnId="{E1432ECB-9176-4DBD-AAE7-A075CCA6465C}">
      <dgm:prSet/>
      <dgm:spPr/>
      <dgm:t>
        <a:bodyPr/>
        <a:lstStyle/>
        <a:p>
          <a:endParaRPr lang="en-US"/>
        </a:p>
      </dgm:t>
    </dgm:pt>
    <dgm:pt modelId="{5C9AEB35-702E-406D-85D5-4538360279CD}" type="pres">
      <dgm:prSet presAssocID="{78DB52F4-FE88-486B-AF88-DC7DF1A4C5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BE1F1D-6DFC-422D-A141-8103ED77ABE9}" type="pres">
      <dgm:prSet presAssocID="{6B33BC70-D3CC-411D-AE3E-46B0DC55AB22}" presName="boxAndChildren" presStyleCnt="0"/>
      <dgm:spPr/>
    </dgm:pt>
    <dgm:pt modelId="{039E70A6-8B7E-480E-A6A5-8AFAF11437E1}" type="pres">
      <dgm:prSet presAssocID="{6B33BC70-D3CC-411D-AE3E-46B0DC55AB22}" presName="parentTextBox" presStyleLbl="alignNode1" presStyleIdx="0" presStyleCnt="6"/>
      <dgm:spPr/>
      <dgm:t>
        <a:bodyPr/>
        <a:lstStyle/>
        <a:p>
          <a:endParaRPr lang="en-US"/>
        </a:p>
      </dgm:t>
    </dgm:pt>
    <dgm:pt modelId="{376A6AC1-6461-4044-9632-2E8DC9168656}" type="pres">
      <dgm:prSet presAssocID="{6B33BC70-D3CC-411D-AE3E-46B0DC55AB22}" presName="descendantBox" presStyleLbl="bgAccFollowNode1" presStyleIdx="0" presStyleCnt="6"/>
      <dgm:spPr>
        <a:xfrm>
          <a:off x="1699418" y="4992037"/>
          <a:ext cx="5098256" cy="655202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1C17B43C-255D-4389-9256-469CFA5F3DAD}" type="pres">
      <dgm:prSet presAssocID="{6496E920-C994-4E04-A0A9-3FA2D4D0E8A5}" presName="sp" presStyleCnt="0"/>
      <dgm:spPr/>
    </dgm:pt>
    <dgm:pt modelId="{B57A7B16-68EB-4CC2-8A69-2B58119BA7FA}" type="pres">
      <dgm:prSet presAssocID="{96D46697-E1EF-49ED-B59B-AC5ED9A9A4F7}" presName="arrowAndChildren" presStyleCnt="0"/>
      <dgm:spPr/>
    </dgm:pt>
    <dgm:pt modelId="{001AF61C-20A5-4311-898A-6E0C6AA1A0DA}" type="pres">
      <dgm:prSet presAssocID="{96D46697-E1EF-49ED-B59B-AC5ED9A9A4F7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B6E0B104-F731-4CDC-963D-DD947FFF5F4C}" type="pres">
      <dgm:prSet presAssocID="{96D46697-E1EF-49ED-B59B-AC5ED9A9A4F7}" presName="arrow" presStyleLbl="alignNode1" presStyleIdx="1" presStyleCnt="6" custScaleY="113924" custLinFactNeighborY="-7558"/>
      <dgm:spPr/>
      <dgm:t>
        <a:bodyPr/>
        <a:lstStyle/>
        <a:p>
          <a:endParaRPr lang="en-US"/>
        </a:p>
      </dgm:t>
    </dgm:pt>
    <dgm:pt modelId="{12351C96-4E6D-4D3B-B9F1-0436B116881A}" type="pres">
      <dgm:prSet presAssocID="{96D46697-E1EF-49ED-B59B-AC5ED9A9A4F7}" presName="descendantArrow" presStyleLbl="bgAccFollowNode1" presStyleIdx="1" presStyleCnt="6" custScaleY="148547"/>
      <dgm:spPr>
        <a:xfrm>
          <a:off x="1699418" y="3994164"/>
          <a:ext cx="5098256" cy="655005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C0F7B1CB-D14F-45CE-A396-ABF83EEAEA46}" type="pres">
      <dgm:prSet presAssocID="{442C90B0-9DEA-44F1-8E7B-1BD0CF22A2CA}" presName="sp" presStyleCnt="0"/>
      <dgm:spPr/>
    </dgm:pt>
    <dgm:pt modelId="{53DEA66F-51EB-4152-928A-26969DD6AD1B}" type="pres">
      <dgm:prSet presAssocID="{2D4C8359-3002-4D94-AEED-A1CB978BFAFB}" presName="arrowAndChildren" presStyleCnt="0"/>
      <dgm:spPr/>
    </dgm:pt>
    <dgm:pt modelId="{CD819E32-70EB-4DE5-A64B-1A2CDA19D353}" type="pres">
      <dgm:prSet presAssocID="{2D4C8359-3002-4D94-AEED-A1CB978BFAFB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DDD7AB16-B347-4E9D-A024-3BE3C5A13467}" type="pres">
      <dgm:prSet presAssocID="{2D4C8359-3002-4D94-AEED-A1CB978BFAFB}" presName="arrow" presStyleLbl="alignNode1" presStyleIdx="2" presStyleCnt="6"/>
      <dgm:spPr/>
      <dgm:t>
        <a:bodyPr/>
        <a:lstStyle/>
        <a:p>
          <a:endParaRPr lang="en-US"/>
        </a:p>
      </dgm:t>
    </dgm:pt>
    <dgm:pt modelId="{B168921F-105E-47D9-A751-6563A8D505EF}" type="pres">
      <dgm:prSet presAssocID="{2D4C8359-3002-4D94-AEED-A1CB978BFAFB}" presName="descendantArrow" presStyleLbl="bgAccFollowNode1" presStyleIdx="2" presStyleCnt="6"/>
      <dgm:spPr>
        <a:xfrm>
          <a:off x="1699418" y="2996291"/>
          <a:ext cx="5098256" cy="655005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0384DEB2-5452-4CDB-87DE-5AB6338AECC3}" type="pres">
      <dgm:prSet presAssocID="{8D826D26-B4CA-465E-9EF8-30E63807010F}" presName="sp" presStyleCnt="0"/>
      <dgm:spPr/>
    </dgm:pt>
    <dgm:pt modelId="{E3117871-34BD-4046-8808-DD3DF0E8E7AC}" type="pres">
      <dgm:prSet presAssocID="{4B7EC30A-34AA-4543-ACD2-38899E42721D}" presName="arrowAndChildren" presStyleCnt="0"/>
      <dgm:spPr/>
    </dgm:pt>
    <dgm:pt modelId="{B9DF7DE3-7EF9-4A3D-9656-48288E2493B5}" type="pres">
      <dgm:prSet presAssocID="{4B7EC30A-34AA-4543-ACD2-38899E42721D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7FA4C120-D046-4CBE-AD0C-2178A45B856A}" type="pres">
      <dgm:prSet presAssocID="{4B7EC30A-34AA-4543-ACD2-38899E42721D}" presName="arrow" presStyleLbl="alignNode1" presStyleIdx="3" presStyleCnt="6"/>
      <dgm:spPr/>
      <dgm:t>
        <a:bodyPr/>
        <a:lstStyle/>
        <a:p>
          <a:endParaRPr lang="en-US"/>
        </a:p>
      </dgm:t>
    </dgm:pt>
    <dgm:pt modelId="{35BAD3EE-4507-452D-AEAC-FF4068E32C75}" type="pres">
      <dgm:prSet presAssocID="{4B7EC30A-34AA-4543-ACD2-38899E42721D}" presName="descendantArrow" presStyleLbl="bgAccFollowNode1" presStyleIdx="3" presStyleCnt="6"/>
      <dgm:spPr>
        <a:xfrm>
          <a:off x="1699418" y="1998418"/>
          <a:ext cx="5098256" cy="655005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3A84EBE2-C601-47D8-A88B-9B2F236E261E}" type="pres">
      <dgm:prSet presAssocID="{03F26E5E-4896-4FBD-8E21-A989C053DE6C}" presName="sp" presStyleCnt="0"/>
      <dgm:spPr/>
    </dgm:pt>
    <dgm:pt modelId="{67F37FDB-3E2F-464A-8671-5D857E31C742}" type="pres">
      <dgm:prSet presAssocID="{00F5429C-A5F2-4687-8E49-45DE6E21D73D}" presName="arrowAndChildren" presStyleCnt="0"/>
      <dgm:spPr/>
    </dgm:pt>
    <dgm:pt modelId="{ACEB7660-6A43-413C-A05F-5974BE3E99D2}" type="pres">
      <dgm:prSet presAssocID="{00F5429C-A5F2-4687-8E49-45DE6E21D73D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2AD4C458-4204-4FFB-9EB6-3440D0E5AD3E}" type="pres">
      <dgm:prSet presAssocID="{00F5429C-A5F2-4687-8E49-45DE6E21D73D}" presName="arrow" presStyleLbl="alignNode1" presStyleIdx="4" presStyleCnt="6"/>
      <dgm:spPr/>
      <dgm:t>
        <a:bodyPr/>
        <a:lstStyle/>
        <a:p>
          <a:endParaRPr lang="en-US"/>
        </a:p>
      </dgm:t>
    </dgm:pt>
    <dgm:pt modelId="{25817400-67C5-4B74-9BEF-2E1025E425CB}" type="pres">
      <dgm:prSet presAssocID="{00F5429C-A5F2-4687-8E49-45DE6E21D73D}" presName="descendantArrow" presStyleLbl="bgAccFollowNode1" presStyleIdx="4" presStyleCnt="6"/>
      <dgm:spPr>
        <a:xfrm>
          <a:off x="1699418" y="1000545"/>
          <a:ext cx="5098256" cy="655005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A69EC5D5-8150-4C66-A4DD-D1DB0274BEB5}" type="pres">
      <dgm:prSet presAssocID="{CF51CC12-002E-4389-BEAA-D24BDB6482DB}" presName="sp" presStyleCnt="0"/>
      <dgm:spPr/>
    </dgm:pt>
    <dgm:pt modelId="{2760475E-BC72-42DF-82A0-CDF329339114}" type="pres">
      <dgm:prSet presAssocID="{A918B10F-F48E-4FA0-B83B-6865BF8647A4}" presName="arrowAndChildren" presStyleCnt="0"/>
      <dgm:spPr/>
    </dgm:pt>
    <dgm:pt modelId="{A1170A7F-F1A8-45E1-A7FE-3F1EFA5D785A}" type="pres">
      <dgm:prSet presAssocID="{A918B10F-F48E-4FA0-B83B-6865BF8647A4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D4566CC6-9759-4508-9DFA-027BA0B1B77D}" type="pres">
      <dgm:prSet presAssocID="{A918B10F-F48E-4FA0-B83B-6865BF8647A4}" presName="arrow" presStyleLbl="alignNode1" presStyleIdx="5" presStyleCnt="6"/>
      <dgm:spPr/>
      <dgm:t>
        <a:bodyPr/>
        <a:lstStyle/>
        <a:p>
          <a:endParaRPr lang="en-US"/>
        </a:p>
      </dgm:t>
    </dgm:pt>
    <dgm:pt modelId="{4C378B81-76D7-4059-8FA8-B6A9F833E9C8}" type="pres">
      <dgm:prSet presAssocID="{A918B10F-F48E-4FA0-B83B-6865BF8647A4}" presName="descendantArrow" presStyleLbl="bgAccFollowNode1" presStyleIdx="5" presStyleCnt="6"/>
      <dgm:spPr/>
      <dgm:t>
        <a:bodyPr/>
        <a:lstStyle/>
        <a:p>
          <a:endParaRPr lang="en-US"/>
        </a:p>
      </dgm:t>
    </dgm:pt>
  </dgm:ptLst>
  <dgm:cxnLst>
    <dgm:cxn modelId="{FDDA25DC-15EE-467C-AB6F-757AC728B240}" type="presOf" srcId="{23A442E4-7FD0-4E67-B423-D3A12B78FD9F}" destId="{12351C96-4E6D-4D3B-B9F1-0436B116881A}" srcOrd="0" destOrd="0" presId="urn:microsoft.com/office/officeart/2016/7/layout/VerticalDownArrowProcess"/>
    <dgm:cxn modelId="{07E7E041-0FA2-46FB-BBB6-4CDE4B3E97BB}" srcId="{2D4C8359-3002-4D94-AEED-A1CB978BFAFB}" destId="{ED558D12-CD8C-4661-B218-FC9636AAF29A}" srcOrd="0" destOrd="0" parTransId="{DC84B63C-C4E3-4B5D-91A8-78C4361DC61C}" sibTransId="{4573D7F7-DE36-4204-8440-28530EC6C744}"/>
    <dgm:cxn modelId="{0C0CC689-16EE-4921-A45D-725C79B5DE32}" type="presOf" srcId="{A918B10F-F48E-4FA0-B83B-6865BF8647A4}" destId="{A1170A7F-F1A8-45E1-A7FE-3F1EFA5D785A}" srcOrd="0" destOrd="0" presId="urn:microsoft.com/office/officeart/2016/7/layout/VerticalDownArrowProcess"/>
    <dgm:cxn modelId="{0D5484DF-3744-43E7-9A65-CB66735F1C92}" type="presOf" srcId="{00F5429C-A5F2-4687-8E49-45DE6E21D73D}" destId="{2AD4C458-4204-4FFB-9EB6-3440D0E5AD3E}" srcOrd="1" destOrd="0" presId="urn:microsoft.com/office/officeart/2016/7/layout/VerticalDownArrowProcess"/>
    <dgm:cxn modelId="{9D6B4F9D-33D6-47E1-8908-6273A93DEC19}" type="presOf" srcId="{6B33BC70-D3CC-411D-AE3E-46B0DC55AB22}" destId="{039E70A6-8B7E-480E-A6A5-8AFAF11437E1}" srcOrd="0" destOrd="0" presId="urn:microsoft.com/office/officeart/2016/7/layout/VerticalDownArrowProcess"/>
    <dgm:cxn modelId="{E51B453B-FB55-47AB-ACC1-EAD77A4C3516}" srcId="{78DB52F4-FE88-486B-AF88-DC7DF1A4C57C}" destId="{00F5429C-A5F2-4687-8E49-45DE6E21D73D}" srcOrd="1" destOrd="0" parTransId="{DC860A85-E2D3-4F2E-BBDF-AB468F922544}" sibTransId="{03F26E5E-4896-4FBD-8E21-A989C053DE6C}"/>
    <dgm:cxn modelId="{B0DBF2BF-4F91-4898-B578-B52027AA274F}" type="presOf" srcId="{9B615180-8D88-4963-AA63-8A334C01F66A}" destId="{376A6AC1-6461-4044-9632-2E8DC9168656}" srcOrd="0" destOrd="0" presId="urn:microsoft.com/office/officeart/2016/7/layout/VerticalDownArrowProcess"/>
    <dgm:cxn modelId="{0554343B-A71F-41E1-9FC8-98BE8F74C69D}" srcId="{78DB52F4-FE88-486B-AF88-DC7DF1A4C57C}" destId="{A918B10F-F48E-4FA0-B83B-6865BF8647A4}" srcOrd="0" destOrd="0" parTransId="{940FCC60-D230-489B-86A4-9237E32E6553}" sibTransId="{CF51CC12-002E-4389-BEAA-D24BDB6482DB}"/>
    <dgm:cxn modelId="{B1326A31-0731-422A-B49C-66391A120C11}" srcId="{78DB52F4-FE88-486B-AF88-DC7DF1A4C57C}" destId="{2D4C8359-3002-4D94-AEED-A1CB978BFAFB}" srcOrd="3" destOrd="0" parTransId="{5AA93150-D6C5-4D5E-9EBC-FD21555B1FAC}" sibTransId="{442C90B0-9DEA-44F1-8E7B-1BD0CF22A2CA}"/>
    <dgm:cxn modelId="{F4571A3A-8B1F-4BA8-A294-9B4D27F891EA}" type="presOf" srcId="{896696AD-332E-406B-987A-88A1C5FE9081}" destId="{25817400-67C5-4B74-9BEF-2E1025E425CB}" srcOrd="0" destOrd="0" presId="urn:microsoft.com/office/officeart/2016/7/layout/VerticalDownArrowProcess"/>
    <dgm:cxn modelId="{7C45AB94-5A4A-41ED-8FAF-3B2FCA0086FE}" type="presOf" srcId="{78DB52F4-FE88-486B-AF88-DC7DF1A4C57C}" destId="{5C9AEB35-702E-406D-85D5-4538360279CD}" srcOrd="0" destOrd="0" presId="urn:microsoft.com/office/officeart/2016/7/layout/VerticalDownArrowProcess"/>
    <dgm:cxn modelId="{2FD979A0-D771-48FB-ACE8-DAE672D2892C}" type="presOf" srcId="{02A24D7C-FB0A-486E-8922-DEB2F1FFD1AE}" destId="{35BAD3EE-4507-452D-AEAC-FF4068E32C75}" srcOrd="0" destOrd="0" presId="urn:microsoft.com/office/officeart/2016/7/layout/VerticalDownArrowProcess"/>
    <dgm:cxn modelId="{1457B594-BD15-418F-9124-D751D4A5D3DD}" srcId="{78DB52F4-FE88-486B-AF88-DC7DF1A4C57C}" destId="{96D46697-E1EF-49ED-B59B-AC5ED9A9A4F7}" srcOrd="4" destOrd="0" parTransId="{AE11A211-514B-4469-869D-5983D52ABA72}" sibTransId="{6496E920-C994-4E04-A0A9-3FA2D4D0E8A5}"/>
    <dgm:cxn modelId="{0AFB54A0-E400-4B68-8066-2404A8AEC43E}" srcId="{00F5429C-A5F2-4687-8E49-45DE6E21D73D}" destId="{896696AD-332E-406B-987A-88A1C5FE9081}" srcOrd="0" destOrd="0" parTransId="{63EEF6ED-F611-4DAD-B000-41408C9FCB28}" sibTransId="{765BA044-FCCE-47C5-968C-5F01ECFB8AEC}"/>
    <dgm:cxn modelId="{1E75A3E5-5CD3-41CB-ACDB-9A51E069E6AA}" srcId="{78DB52F4-FE88-486B-AF88-DC7DF1A4C57C}" destId="{4B7EC30A-34AA-4543-ACD2-38899E42721D}" srcOrd="2" destOrd="0" parTransId="{77A61984-46B6-4721-AA69-7ADA16256861}" sibTransId="{8D826D26-B4CA-465E-9EF8-30E63807010F}"/>
    <dgm:cxn modelId="{F6126D2F-4A73-403A-9F2D-0CB8798F1722}" type="presOf" srcId="{2D4C8359-3002-4D94-AEED-A1CB978BFAFB}" destId="{DDD7AB16-B347-4E9D-A024-3BE3C5A13467}" srcOrd="1" destOrd="0" presId="urn:microsoft.com/office/officeart/2016/7/layout/VerticalDownArrowProcess"/>
    <dgm:cxn modelId="{3539903E-6134-4536-9858-B1C51ED5C9CA}" type="presOf" srcId="{ED558D12-CD8C-4661-B218-FC9636AAF29A}" destId="{B168921F-105E-47D9-A751-6563A8D505EF}" srcOrd="0" destOrd="0" presId="urn:microsoft.com/office/officeart/2016/7/layout/VerticalDownArrowProcess"/>
    <dgm:cxn modelId="{81F8D3BA-736C-4B1E-BE81-B6499DD59DA4}" type="presOf" srcId="{00F5429C-A5F2-4687-8E49-45DE6E21D73D}" destId="{ACEB7660-6A43-413C-A05F-5974BE3E99D2}" srcOrd="0" destOrd="0" presId="urn:microsoft.com/office/officeart/2016/7/layout/VerticalDownArrowProcess"/>
    <dgm:cxn modelId="{8B3D102E-1F7A-40A5-BD9C-3EF5F96D19B9}" type="presOf" srcId="{96D46697-E1EF-49ED-B59B-AC5ED9A9A4F7}" destId="{B6E0B104-F731-4CDC-963D-DD947FFF5F4C}" srcOrd="1" destOrd="0" presId="urn:microsoft.com/office/officeart/2016/7/layout/VerticalDownArrowProcess"/>
    <dgm:cxn modelId="{6F490975-8D27-4EAC-9ABF-BE0ED8711C0E}" srcId="{78DB52F4-FE88-486B-AF88-DC7DF1A4C57C}" destId="{6B33BC70-D3CC-411D-AE3E-46B0DC55AB22}" srcOrd="5" destOrd="0" parTransId="{A6D452BD-B7AD-47E4-B522-14C3ED6422A2}" sibTransId="{22A02385-1953-43FA-B6B9-1DC80A3560D2}"/>
    <dgm:cxn modelId="{780D9981-AC6A-426D-86EF-F1E40311F387}" type="presOf" srcId="{A918B10F-F48E-4FA0-B83B-6865BF8647A4}" destId="{D4566CC6-9759-4508-9DFA-027BA0B1B77D}" srcOrd="1" destOrd="0" presId="urn:microsoft.com/office/officeart/2016/7/layout/VerticalDownArrowProcess"/>
    <dgm:cxn modelId="{85F25773-83E6-4EEC-B4E8-328E5F691777}" type="presOf" srcId="{4B7EC30A-34AA-4543-ACD2-38899E42721D}" destId="{7FA4C120-D046-4CBE-AD0C-2178A45B856A}" srcOrd="1" destOrd="0" presId="urn:microsoft.com/office/officeart/2016/7/layout/VerticalDownArrowProcess"/>
    <dgm:cxn modelId="{7D3B56CC-2CD4-4539-8CCE-74F63222A991}" srcId="{A918B10F-F48E-4FA0-B83B-6865BF8647A4}" destId="{03D7BE3D-2BB2-40D5-BDDF-0D60176E5754}" srcOrd="0" destOrd="0" parTransId="{61FD8D52-4AF4-42D0-A7F4-7CCC4983E6B0}" sibTransId="{A7E4BCEF-279E-48F9-8F1E-A0FDDE9EF8C4}"/>
    <dgm:cxn modelId="{D1D16126-0742-40DE-9F55-4CF57798825B}" type="presOf" srcId="{2D4C8359-3002-4D94-AEED-A1CB978BFAFB}" destId="{CD819E32-70EB-4DE5-A64B-1A2CDA19D353}" srcOrd="0" destOrd="0" presId="urn:microsoft.com/office/officeart/2016/7/layout/VerticalDownArrowProcess"/>
    <dgm:cxn modelId="{3446E331-1FEB-488D-BD66-B726A71F8991}" srcId="{4B7EC30A-34AA-4543-ACD2-38899E42721D}" destId="{02A24D7C-FB0A-486E-8922-DEB2F1FFD1AE}" srcOrd="0" destOrd="0" parTransId="{F650E972-EC9D-407E-BD57-4ECF82F8671B}" sibTransId="{2EBCEB6E-3EFA-45B5-91D8-0F8167E36F95}"/>
    <dgm:cxn modelId="{61DB540D-5275-4EEC-9A05-80ABE20EC8FB}" type="presOf" srcId="{96D46697-E1EF-49ED-B59B-AC5ED9A9A4F7}" destId="{001AF61C-20A5-4311-898A-6E0C6AA1A0DA}" srcOrd="0" destOrd="0" presId="urn:microsoft.com/office/officeart/2016/7/layout/VerticalDownArrowProcess"/>
    <dgm:cxn modelId="{E1432ECB-9176-4DBD-AAE7-A075CCA6465C}" srcId="{6B33BC70-D3CC-411D-AE3E-46B0DC55AB22}" destId="{9B615180-8D88-4963-AA63-8A334C01F66A}" srcOrd="0" destOrd="0" parTransId="{36269AD0-C2F8-44F9-90AE-2EDD9CE8C67C}" sibTransId="{83982D25-C1D9-4E81-8959-49E3DDBD2B27}"/>
    <dgm:cxn modelId="{A10F85EB-5CD4-42C3-9E30-7D0A521959DA}" type="presOf" srcId="{03D7BE3D-2BB2-40D5-BDDF-0D60176E5754}" destId="{4C378B81-76D7-4059-8FA8-B6A9F833E9C8}" srcOrd="0" destOrd="0" presId="urn:microsoft.com/office/officeart/2016/7/layout/VerticalDownArrowProcess"/>
    <dgm:cxn modelId="{D9F82C2F-0594-4EE3-B91B-7AD4E015A0C2}" type="presOf" srcId="{4B7EC30A-34AA-4543-ACD2-38899E42721D}" destId="{B9DF7DE3-7EF9-4A3D-9656-48288E2493B5}" srcOrd="0" destOrd="0" presId="urn:microsoft.com/office/officeart/2016/7/layout/VerticalDownArrowProcess"/>
    <dgm:cxn modelId="{C808B1B6-9F51-4478-8D4D-53CDE4007A74}" srcId="{96D46697-E1EF-49ED-B59B-AC5ED9A9A4F7}" destId="{23A442E4-7FD0-4E67-B423-D3A12B78FD9F}" srcOrd="0" destOrd="0" parTransId="{A17280E2-B1C6-474A-8273-DFCE81E6B541}" sibTransId="{102C1C86-D907-4B88-B0EA-34C0F8FFD740}"/>
    <dgm:cxn modelId="{68A31BB0-3ECE-41A3-B1D3-0C061DF12B9C}" type="presParOf" srcId="{5C9AEB35-702E-406D-85D5-4538360279CD}" destId="{44BE1F1D-6DFC-422D-A141-8103ED77ABE9}" srcOrd="0" destOrd="0" presId="urn:microsoft.com/office/officeart/2016/7/layout/VerticalDownArrowProcess"/>
    <dgm:cxn modelId="{2D978403-D9F3-469F-8F57-DB2F86B203C6}" type="presParOf" srcId="{44BE1F1D-6DFC-422D-A141-8103ED77ABE9}" destId="{039E70A6-8B7E-480E-A6A5-8AFAF11437E1}" srcOrd="0" destOrd="0" presId="urn:microsoft.com/office/officeart/2016/7/layout/VerticalDownArrowProcess"/>
    <dgm:cxn modelId="{CBFE263F-58C6-4E4D-8F9E-D7834DE8D434}" type="presParOf" srcId="{44BE1F1D-6DFC-422D-A141-8103ED77ABE9}" destId="{376A6AC1-6461-4044-9632-2E8DC9168656}" srcOrd="1" destOrd="0" presId="urn:microsoft.com/office/officeart/2016/7/layout/VerticalDownArrowProcess"/>
    <dgm:cxn modelId="{84887663-846F-4D7D-B9A0-2E41CD908342}" type="presParOf" srcId="{5C9AEB35-702E-406D-85D5-4538360279CD}" destId="{1C17B43C-255D-4389-9256-469CFA5F3DAD}" srcOrd="1" destOrd="0" presId="urn:microsoft.com/office/officeart/2016/7/layout/VerticalDownArrowProcess"/>
    <dgm:cxn modelId="{1966843B-7A87-4FC5-9696-345D9F2A941E}" type="presParOf" srcId="{5C9AEB35-702E-406D-85D5-4538360279CD}" destId="{B57A7B16-68EB-4CC2-8A69-2B58119BA7FA}" srcOrd="2" destOrd="0" presId="urn:microsoft.com/office/officeart/2016/7/layout/VerticalDownArrowProcess"/>
    <dgm:cxn modelId="{201FED4C-FF5E-4CCE-81E0-A43CE49D1C9F}" type="presParOf" srcId="{B57A7B16-68EB-4CC2-8A69-2B58119BA7FA}" destId="{001AF61C-20A5-4311-898A-6E0C6AA1A0DA}" srcOrd="0" destOrd="0" presId="urn:microsoft.com/office/officeart/2016/7/layout/VerticalDownArrowProcess"/>
    <dgm:cxn modelId="{D047BC85-7A34-47BF-BEA0-7E734CBBAEF6}" type="presParOf" srcId="{B57A7B16-68EB-4CC2-8A69-2B58119BA7FA}" destId="{B6E0B104-F731-4CDC-963D-DD947FFF5F4C}" srcOrd="1" destOrd="0" presId="urn:microsoft.com/office/officeart/2016/7/layout/VerticalDownArrowProcess"/>
    <dgm:cxn modelId="{C99024FF-4A49-4E5B-9CA1-FF371323AF52}" type="presParOf" srcId="{B57A7B16-68EB-4CC2-8A69-2B58119BA7FA}" destId="{12351C96-4E6D-4D3B-B9F1-0436B116881A}" srcOrd="2" destOrd="0" presId="urn:microsoft.com/office/officeart/2016/7/layout/VerticalDownArrowProcess"/>
    <dgm:cxn modelId="{AD61E489-8C12-4838-B5DC-461774E7F94D}" type="presParOf" srcId="{5C9AEB35-702E-406D-85D5-4538360279CD}" destId="{C0F7B1CB-D14F-45CE-A396-ABF83EEAEA46}" srcOrd="3" destOrd="0" presId="urn:microsoft.com/office/officeart/2016/7/layout/VerticalDownArrowProcess"/>
    <dgm:cxn modelId="{0F837635-9B20-4455-A3CC-B058D0AF242A}" type="presParOf" srcId="{5C9AEB35-702E-406D-85D5-4538360279CD}" destId="{53DEA66F-51EB-4152-928A-26969DD6AD1B}" srcOrd="4" destOrd="0" presId="urn:microsoft.com/office/officeart/2016/7/layout/VerticalDownArrowProcess"/>
    <dgm:cxn modelId="{55872C18-A0B0-4531-894B-1D3AC4577535}" type="presParOf" srcId="{53DEA66F-51EB-4152-928A-26969DD6AD1B}" destId="{CD819E32-70EB-4DE5-A64B-1A2CDA19D353}" srcOrd="0" destOrd="0" presId="urn:microsoft.com/office/officeart/2016/7/layout/VerticalDownArrowProcess"/>
    <dgm:cxn modelId="{82B2AFCD-B8EC-43AE-A219-F8AD44EC1DAD}" type="presParOf" srcId="{53DEA66F-51EB-4152-928A-26969DD6AD1B}" destId="{DDD7AB16-B347-4E9D-A024-3BE3C5A13467}" srcOrd="1" destOrd="0" presId="urn:microsoft.com/office/officeart/2016/7/layout/VerticalDownArrowProcess"/>
    <dgm:cxn modelId="{ABEE6231-DE3F-4BED-8ABE-98214D2E62BF}" type="presParOf" srcId="{53DEA66F-51EB-4152-928A-26969DD6AD1B}" destId="{B168921F-105E-47D9-A751-6563A8D505EF}" srcOrd="2" destOrd="0" presId="urn:microsoft.com/office/officeart/2016/7/layout/VerticalDownArrowProcess"/>
    <dgm:cxn modelId="{D6657BB2-BE61-4C49-80FE-2BB7868F86C9}" type="presParOf" srcId="{5C9AEB35-702E-406D-85D5-4538360279CD}" destId="{0384DEB2-5452-4CDB-87DE-5AB6338AECC3}" srcOrd="5" destOrd="0" presId="urn:microsoft.com/office/officeart/2016/7/layout/VerticalDownArrowProcess"/>
    <dgm:cxn modelId="{40E9C358-4736-4119-9197-F1DAFDA33ECB}" type="presParOf" srcId="{5C9AEB35-702E-406D-85D5-4538360279CD}" destId="{E3117871-34BD-4046-8808-DD3DF0E8E7AC}" srcOrd="6" destOrd="0" presId="urn:microsoft.com/office/officeart/2016/7/layout/VerticalDownArrowProcess"/>
    <dgm:cxn modelId="{524F94C6-E7DB-4627-BB9D-7B83002931F5}" type="presParOf" srcId="{E3117871-34BD-4046-8808-DD3DF0E8E7AC}" destId="{B9DF7DE3-7EF9-4A3D-9656-48288E2493B5}" srcOrd="0" destOrd="0" presId="urn:microsoft.com/office/officeart/2016/7/layout/VerticalDownArrowProcess"/>
    <dgm:cxn modelId="{8D27D0EC-DF65-488C-AFD9-D16F6E08342E}" type="presParOf" srcId="{E3117871-34BD-4046-8808-DD3DF0E8E7AC}" destId="{7FA4C120-D046-4CBE-AD0C-2178A45B856A}" srcOrd="1" destOrd="0" presId="urn:microsoft.com/office/officeart/2016/7/layout/VerticalDownArrowProcess"/>
    <dgm:cxn modelId="{C096A737-0CFD-4371-80CD-608F31863E82}" type="presParOf" srcId="{E3117871-34BD-4046-8808-DD3DF0E8E7AC}" destId="{35BAD3EE-4507-452D-AEAC-FF4068E32C75}" srcOrd="2" destOrd="0" presId="urn:microsoft.com/office/officeart/2016/7/layout/VerticalDownArrowProcess"/>
    <dgm:cxn modelId="{DB845E51-D1E1-4ACD-9D53-6EECA979004A}" type="presParOf" srcId="{5C9AEB35-702E-406D-85D5-4538360279CD}" destId="{3A84EBE2-C601-47D8-A88B-9B2F236E261E}" srcOrd="7" destOrd="0" presId="urn:microsoft.com/office/officeart/2016/7/layout/VerticalDownArrowProcess"/>
    <dgm:cxn modelId="{3FA060BD-BC4F-494B-A241-58EFD04CA754}" type="presParOf" srcId="{5C9AEB35-702E-406D-85D5-4538360279CD}" destId="{67F37FDB-3E2F-464A-8671-5D857E31C742}" srcOrd="8" destOrd="0" presId="urn:microsoft.com/office/officeart/2016/7/layout/VerticalDownArrowProcess"/>
    <dgm:cxn modelId="{CD949494-5F5B-4644-96F9-CC0491156C20}" type="presParOf" srcId="{67F37FDB-3E2F-464A-8671-5D857E31C742}" destId="{ACEB7660-6A43-413C-A05F-5974BE3E99D2}" srcOrd="0" destOrd="0" presId="urn:microsoft.com/office/officeart/2016/7/layout/VerticalDownArrowProcess"/>
    <dgm:cxn modelId="{D56BC019-0586-4E73-800A-7C1AF9CA3D2D}" type="presParOf" srcId="{67F37FDB-3E2F-464A-8671-5D857E31C742}" destId="{2AD4C458-4204-4FFB-9EB6-3440D0E5AD3E}" srcOrd="1" destOrd="0" presId="urn:microsoft.com/office/officeart/2016/7/layout/VerticalDownArrowProcess"/>
    <dgm:cxn modelId="{606210D6-E981-4936-85BC-5E36FB2F28B7}" type="presParOf" srcId="{67F37FDB-3E2F-464A-8671-5D857E31C742}" destId="{25817400-67C5-4B74-9BEF-2E1025E425CB}" srcOrd="2" destOrd="0" presId="urn:microsoft.com/office/officeart/2016/7/layout/VerticalDownArrowProcess"/>
    <dgm:cxn modelId="{401D0874-135B-452C-879C-4DE7482BE45A}" type="presParOf" srcId="{5C9AEB35-702E-406D-85D5-4538360279CD}" destId="{A69EC5D5-8150-4C66-A4DD-D1DB0274BEB5}" srcOrd="9" destOrd="0" presId="urn:microsoft.com/office/officeart/2016/7/layout/VerticalDownArrowProcess"/>
    <dgm:cxn modelId="{3773AE0B-84D4-4212-BBEC-4F64783035B1}" type="presParOf" srcId="{5C9AEB35-702E-406D-85D5-4538360279CD}" destId="{2760475E-BC72-42DF-82A0-CDF329339114}" srcOrd="10" destOrd="0" presId="urn:microsoft.com/office/officeart/2016/7/layout/VerticalDownArrowProcess"/>
    <dgm:cxn modelId="{F337B70E-E6A4-417D-95A6-0047BE39BEE2}" type="presParOf" srcId="{2760475E-BC72-42DF-82A0-CDF329339114}" destId="{A1170A7F-F1A8-45E1-A7FE-3F1EFA5D785A}" srcOrd="0" destOrd="0" presId="urn:microsoft.com/office/officeart/2016/7/layout/VerticalDownArrowProcess"/>
    <dgm:cxn modelId="{6CC7E672-D2E8-46D5-97B4-47324BA2ED7E}" type="presParOf" srcId="{2760475E-BC72-42DF-82A0-CDF329339114}" destId="{D4566CC6-9759-4508-9DFA-027BA0B1B77D}" srcOrd="1" destOrd="0" presId="urn:microsoft.com/office/officeart/2016/7/layout/VerticalDownArrowProcess"/>
    <dgm:cxn modelId="{6DCBD709-0783-4285-957D-40A160E02710}" type="presParOf" srcId="{2760475E-BC72-42DF-82A0-CDF329339114}" destId="{4C378B81-76D7-4059-8FA8-B6A9F833E9C8}" srcOrd="2" destOrd="0" presId="urn:microsoft.com/office/officeart/2016/7/layout/VerticalDownArrowProces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D45B50-32F3-4AB9-B020-4110E2DC3094}" type="doc">
      <dgm:prSet loTypeId="urn:microsoft.com/office/officeart/2005/8/layout/process1" loCatId="process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39052AE-4A15-425D-BDD2-E29760739FCC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September 8: MDE prepared &amp; distributed first draft of levy limit report setting maximum authorized levy</a:t>
          </a:r>
        </a:p>
      </dgm:t>
    </dgm:pt>
    <dgm:pt modelId="{AF3FB5C9-AC81-418A-83CA-4842CD57E0B0}" type="parTrans" cxnId="{9D017C25-38C9-49C2-A270-A7016CD5B0DE}">
      <dgm:prSet/>
      <dgm:spPr/>
      <dgm:t>
        <a:bodyPr/>
        <a:lstStyle/>
        <a:p>
          <a:endParaRPr lang="en-US"/>
        </a:p>
      </dgm:t>
    </dgm:pt>
    <dgm:pt modelId="{C759A702-8133-4A3A-94A6-5C0DECB74D05}" type="sibTrans" cxnId="{9D017C25-38C9-49C2-A270-A7016CD5B0DE}">
      <dgm:prSet/>
      <dgm:spPr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gm:spPr>
      <dgm:t>
        <a:bodyPr/>
        <a:lstStyle/>
        <a:p>
          <a:endParaRPr lang="en-US"/>
        </a:p>
      </dgm:t>
    </dgm:pt>
    <dgm:pt modelId="{F9B759CD-B5EE-4B48-B975-0B9F54FB7E89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September 19: School Board approved proposed levy amounts</a:t>
          </a:r>
        </a:p>
      </dgm:t>
    </dgm:pt>
    <dgm:pt modelId="{443F3F34-2DCE-4A4F-8296-2F8EDE1E0C14}" type="parTrans" cxnId="{97EEEB50-8CF8-477E-8E5C-608951D292DE}">
      <dgm:prSet/>
      <dgm:spPr/>
      <dgm:t>
        <a:bodyPr/>
        <a:lstStyle/>
        <a:p>
          <a:endParaRPr lang="en-US"/>
        </a:p>
      </dgm:t>
    </dgm:pt>
    <dgm:pt modelId="{51A4B2A8-0CE3-4EDE-9A22-C167380AB0FD}" type="sibTrans" cxnId="{97EEEB50-8CF8-477E-8E5C-608951D292DE}">
      <dgm:prSet/>
      <dgm:spPr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gm:spPr>
      <dgm:t>
        <a:bodyPr/>
        <a:lstStyle/>
        <a:p>
          <a:endParaRPr lang="en-US"/>
        </a:p>
      </dgm:t>
    </dgm:pt>
    <dgm:pt modelId="{2B32A25B-94D6-495B-8DA6-C5A854127502}">
      <dgm:prSet/>
      <dgm:spPr>
        <a:solidFill>
          <a:schemeClr val="accent6"/>
        </a:solidFill>
      </dgm:spPr>
      <dgm:t>
        <a:bodyPr/>
        <a:lstStyle/>
        <a:p>
          <a:r>
            <a:rPr lang="en-US"/>
            <a:t>Mid-November: County mailed “Proposed Property Tax Statements” to all property owners </a:t>
          </a:r>
        </a:p>
      </dgm:t>
    </dgm:pt>
    <dgm:pt modelId="{0220446E-A840-47FC-A8B9-2F8BE8BA4212}" type="parTrans" cxnId="{15934662-DCDD-4225-953E-BC64C73DC313}">
      <dgm:prSet/>
      <dgm:spPr/>
      <dgm:t>
        <a:bodyPr/>
        <a:lstStyle/>
        <a:p>
          <a:endParaRPr lang="en-US"/>
        </a:p>
      </dgm:t>
    </dgm:pt>
    <dgm:pt modelId="{989D1FE3-4160-4264-A09E-1D085F0EA786}" type="sibTrans" cxnId="{15934662-DCDD-4225-953E-BC64C73DC313}">
      <dgm:prSet/>
      <dgm:spPr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gm:spPr>
      <dgm:t>
        <a:bodyPr/>
        <a:lstStyle/>
        <a:p>
          <a:endParaRPr lang="en-US"/>
        </a:p>
      </dgm:t>
    </dgm:pt>
    <dgm:pt modelId="{2EF45139-ED25-4BE2-AD76-1D71782BF02C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December 5: Public hearing on proposed levy at regular meeting </a:t>
          </a:r>
        </a:p>
      </dgm:t>
    </dgm:pt>
    <dgm:pt modelId="{3D0AB53A-3140-4752-A63D-8598251C6277}" type="parTrans" cxnId="{20FA9D20-3522-4901-9F6F-EC173C346940}">
      <dgm:prSet/>
      <dgm:spPr/>
      <dgm:t>
        <a:bodyPr/>
        <a:lstStyle/>
        <a:p>
          <a:endParaRPr lang="en-US"/>
        </a:p>
      </dgm:t>
    </dgm:pt>
    <dgm:pt modelId="{7903EA9A-9DF9-440B-AB24-503D2ABCC456}" type="sibTrans" cxnId="{20FA9D20-3522-4901-9F6F-EC173C346940}">
      <dgm:prSet/>
      <dgm:spPr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gm:spPr>
      <dgm:t>
        <a:bodyPr/>
        <a:lstStyle/>
        <a:p>
          <a:endParaRPr lang="en-US"/>
        </a:p>
      </dgm:t>
    </dgm:pt>
    <dgm:pt modelId="{13AC57F4-A2B2-47F7-A008-A958CFB7197C}">
      <dgm:prSet/>
      <dgm:spPr>
        <a:solidFill>
          <a:schemeClr val="accent6"/>
        </a:solidFill>
      </dgm:spPr>
      <dgm:t>
        <a:bodyPr/>
        <a:lstStyle/>
        <a:p>
          <a:r>
            <a:rPr lang="en-US"/>
            <a:t>Following hearing, School Board will certify final levy amounts</a:t>
          </a:r>
        </a:p>
      </dgm:t>
    </dgm:pt>
    <dgm:pt modelId="{46DDC9ED-913B-4DDA-9B5A-32926960928E}" type="parTrans" cxnId="{4AF93624-3E8B-42C8-8B86-C77276ECE00D}">
      <dgm:prSet/>
      <dgm:spPr/>
      <dgm:t>
        <a:bodyPr/>
        <a:lstStyle/>
        <a:p>
          <a:endParaRPr lang="en-US"/>
        </a:p>
      </dgm:t>
    </dgm:pt>
    <dgm:pt modelId="{8E838D33-DB9A-456A-97B4-D090445C77ED}" type="sibTrans" cxnId="{4AF93624-3E8B-42C8-8B86-C77276ECE00D}">
      <dgm:prSet/>
      <dgm:spPr/>
      <dgm:t>
        <a:bodyPr/>
        <a:lstStyle/>
        <a:p>
          <a:endParaRPr lang="en-US"/>
        </a:p>
      </dgm:t>
    </dgm:pt>
    <dgm:pt modelId="{FB89E079-934F-4CBB-ABE7-2AC21F0995C9}" type="pres">
      <dgm:prSet presAssocID="{6BD45B50-32F3-4AB9-B020-4110E2DC30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33EB74-8339-43D5-8C04-DFE56B9D77AF}" type="pres">
      <dgm:prSet presAssocID="{B39052AE-4A15-425D-BDD2-E29760739FC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AFB1B-EBEF-49AB-AD65-36D70D07341D}" type="pres">
      <dgm:prSet presAssocID="{C759A702-8133-4A3A-94A6-5C0DECB74D0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5AB1A65-AAD2-494B-BB27-543A39B4D86C}" type="pres">
      <dgm:prSet presAssocID="{C759A702-8133-4A3A-94A6-5C0DECB74D0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0DED539-322E-494E-922A-39D3627D7E46}" type="pres">
      <dgm:prSet presAssocID="{F9B759CD-B5EE-4B48-B975-0B9F54FB7E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5DB94-8FD2-450F-903C-6F9809989290}" type="pres">
      <dgm:prSet presAssocID="{51A4B2A8-0CE3-4EDE-9A22-C167380AB0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6C686972-6194-47CD-9067-4B3A36E7B4A0}" type="pres">
      <dgm:prSet presAssocID="{51A4B2A8-0CE3-4EDE-9A22-C167380AB0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ED90B12-6146-4C82-B89B-9ABFC212A4EB}" type="pres">
      <dgm:prSet presAssocID="{2B32A25B-94D6-495B-8DA6-C5A85412750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E50B0-6D88-4923-9282-6E3FD2744362}" type="pres">
      <dgm:prSet presAssocID="{989D1FE3-4160-4264-A09E-1D085F0EA78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F900A69A-6305-4FBF-A946-9EAC6FFAFF28}" type="pres">
      <dgm:prSet presAssocID="{989D1FE3-4160-4264-A09E-1D085F0EA78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CDBDAFE-6E4A-4D4D-BF80-3DDFF6DC45B2}" type="pres">
      <dgm:prSet presAssocID="{2EF45139-ED25-4BE2-AD76-1D71782BF02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EC362-F2F6-465D-8AB3-E245282A217A}" type="pres">
      <dgm:prSet presAssocID="{7903EA9A-9DF9-440B-AB24-503D2ABCC45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585EC7BB-C1F9-4C88-907C-6BE548DB2C70}" type="pres">
      <dgm:prSet presAssocID="{7903EA9A-9DF9-440B-AB24-503D2ABCC45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3911055-8D72-41DF-91F7-52DA379B62B7}" type="pres">
      <dgm:prSet presAssocID="{13AC57F4-A2B2-47F7-A008-A958CFB7197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828D1F-BF3A-45DC-B697-6B6818E5DAE2}" type="presOf" srcId="{13AC57F4-A2B2-47F7-A008-A958CFB7197C}" destId="{A3911055-8D72-41DF-91F7-52DA379B62B7}" srcOrd="0" destOrd="0" presId="urn:microsoft.com/office/officeart/2005/8/layout/process1"/>
    <dgm:cxn modelId="{74EE5C24-BB66-475B-BFC8-E8A4F3AE7AE0}" type="presOf" srcId="{F9B759CD-B5EE-4B48-B975-0B9F54FB7E89}" destId="{40DED539-322E-494E-922A-39D3627D7E46}" srcOrd="0" destOrd="0" presId="urn:microsoft.com/office/officeart/2005/8/layout/process1"/>
    <dgm:cxn modelId="{345E71E5-C6C5-4BEF-BAD4-ACE7581B5EDD}" type="presOf" srcId="{C759A702-8133-4A3A-94A6-5C0DECB74D05}" destId="{05AB1A65-AAD2-494B-BB27-543A39B4D86C}" srcOrd="1" destOrd="0" presId="urn:microsoft.com/office/officeart/2005/8/layout/process1"/>
    <dgm:cxn modelId="{AE4053ED-1A03-44DE-8F18-A63629E8EEC0}" type="presOf" srcId="{C759A702-8133-4A3A-94A6-5C0DECB74D05}" destId="{EB0AFB1B-EBEF-49AB-AD65-36D70D07341D}" srcOrd="0" destOrd="0" presId="urn:microsoft.com/office/officeart/2005/8/layout/process1"/>
    <dgm:cxn modelId="{5ADF5236-0BBC-443B-9AF3-3A8B8C696D40}" type="presOf" srcId="{51A4B2A8-0CE3-4EDE-9A22-C167380AB0FD}" destId="{6C686972-6194-47CD-9067-4B3A36E7B4A0}" srcOrd="1" destOrd="0" presId="urn:microsoft.com/office/officeart/2005/8/layout/process1"/>
    <dgm:cxn modelId="{4301CE3D-0650-4498-AF11-053EDBA3FDE8}" type="presOf" srcId="{7903EA9A-9DF9-440B-AB24-503D2ABCC456}" destId="{585EC7BB-C1F9-4C88-907C-6BE548DB2C70}" srcOrd="1" destOrd="0" presId="urn:microsoft.com/office/officeart/2005/8/layout/process1"/>
    <dgm:cxn modelId="{A9D6F91B-C46E-422D-9414-93C6961E3760}" type="presOf" srcId="{51A4B2A8-0CE3-4EDE-9A22-C167380AB0FD}" destId="{D025DB94-8FD2-450F-903C-6F9809989290}" srcOrd="0" destOrd="0" presId="urn:microsoft.com/office/officeart/2005/8/layout/process1"/>
    <dgm:cxn modelId="{8B885E31-6AC2-4B2A-9C79-7DD22A644893}" type="presOf" srcId="{2B32A25B-94D6-495B-8DA6-C5A854127502}" destId="{7ED90B12-6146-4C82-B89B-9ABFC212A4EB}" srcOrd="0" destOrd="0" presId="urn:microsoft.com/office/officeart/2005/8/layout/process1"/>
    <dgm:cxn modelId="{3BA843AE-6233-470E-8449-9A5D3A8F24A4}" type="presOf" srcId="{6BD45B50-32F3-4AB9-B020-4110E2DC3094}" destId="{FB89E079-934F-4CBB-ABE7-2AC21F0995C9}" srcOrd="0" destOrd="0" presId="urn:microsoft.com/office/officeart/2005/8/layout/process1"/>
    <dgm:cxn modelId="{9F052C22-6CBF-477A-89F6-D01F563DB4EF}" type="presOf" srcId="{2EF45139-ED25-4BE2-AD76-1D71782BF02C}" destId="{CCDBDAFE-6E4A-4D4D-BF80-3DDFF6DC45B2}" srcOrd="0" destOrd="0" presId="urn:microsoft.com/office/officeart/2005/8/layout/process1"/>
    <dgm:cxn modelId="{4AF93624-3E8B-42C8-8B86-C77276ECE00D}" srcId="{6BD45B50-32F3-4AB9-B020-4110E2DC3094}" destId="{13AC57F4-A2B2-47F7-A008-A958CFB7197C}" srcOrd="4" destOrd="0" parTransId="{46DDC9ED-913B-4DDA-9B5A-32926960928E}" sibTransId="{8E838D33-DB9A-456A-97B4-D090445C77ED}"/>
    <dgm:cxn modelId="{20FA9D20-3522-4901-9F6F-EC173C346940}" srcId="{6BD45B50-32F3-4AB9-B020-4110E2DC3094}" destId="{2EF45139-ED25-4BE2-AD76-1D71782BF02C}" srcOrd="3" destOrd="0" parTransId="{3D0AB53A-3140-4752-A63D-8598251C6277}" sibTransId="{7903EA9A-9DF9-440B-AB24-503D2ABCC456}"/>
    <dgm:cxn modelId="{A5FC28FD-DEE8-4A36-9F8F-210D8AEC09A6}" type="presOf" srcId="{989D1FE3-4160-4264-A09E-1D085F0EA786}" destId="{0D2E50B0-6D88-4923-9282-6E3FD2744362}" srcOrd="0" destOrd="0" presId="urn:microsoft.com/office/officeart/2005/8/layout/process1"/>
    <dgm:cxn modelId="{D0B5B8B4-3A93-48BB-B8C8-C599DA66A29B}" type="presOf" srcId="{989D1FE3-4160-4264-A09E-1D085F0EA786}" destId="{F900A69A-6305-4FBF-A946-9EAC6FFAFF28}" srcOrd="1" destOrd="0" presId="urn:microsoft.com/office/officeart/2005/8/layout/process1"/>
    <dgm:cxn modelId="{15934662-DCDD-4225-953E-BC64C73DC313}" srcId="{6BD45B50-32F3-4AB9-B020-4110E2DC3094}" destId="{2B32A25B-94D6-495B-8DA6-C5A854127502}" srcOrd="2" destOrd="0" parTransId="{0220446E-A840-47FC-A8B9-2F8BE8BA4212}" sibTransId="{989D1FE3-4160-4264-A09E-1D085F0EA786}"/>
    <dgm:cxn modelId="{DA1D5EDB-4BA5-41B7-903C-B356DD11AD00}" type="presOf" srcId="{B39052AE-4A15-425D-BDD2-E29760739FCC}" destId="{1B33EB74-8339-43D5-8C04-DFE56B9D77AF}" srcOrd="0" destOrd="0" presId="urn:microsoft.com/office/officeart/2005/8/layout/process1"/>
    <dgm:cxn modelId="{5DE42F08-F7D0-4731-9A18-F6E48641D0E6}" type="presOf" srcId="{7903EA9A-9DF9-440B-AB24-503D2ABCC456}" destId="{177EC362-F2F6-465D-8AB3-E245282A217A}" srcOrd="0" destOrd="0" presId="urn:microsoft.com/office/officeart/2005/8/layout/process1"/>
    <dgm:cxn modelId="{9D017C25-38C9-49C2-A270-A7016CD5B0DE}" srcId="{6BD45B50-32F3-4AB9-B020-4110E2DC3094}" destId="{B39052AE-4A15-425D-BDD2-E29760739FCC}" srcOrd="0" destOrd="0" parTransId="{AF3FB5C9-AC81-418A-83CA-4842CD57E0B0}" sibTransId="{C759A702-8133-4A3A-94A6-5C0DECB74D05}"/>
    <dgm:cxn modelId="{97EEEB50-8CF8-477E-8E5C-608951D292DE}" srcId="{6BD45B50-32F3-4AB9-B020-4110E2DC3094}" destId="{F9B759CD-B5EE-4B48-B975-0B9F54FB7E89}" srcOrd="1" destOrd="0" parTransId="{443F3F34-2DCE-4A4F-8296-2F8EDE1E0C14}" sibTransId="{51A4B2A8-0CE3-4EDE-9A22-C167380AB0FD}"/>
    <dgm:cxn modelId="{6843AED7-8393-4084-ACC9-44F756034CF7}" type="presParOf" srcId="{FB89E079-934F-4CBB-ABE7-2AC21F0995C9}" destId="{1B33EB74-8339-43D5-8C04-DFE56B9D77AF}" srcOrd="0" destOrd="0" presId="urn:microsoft.com/office/officeart/2005/8/layout/process1"/>
    <dgm:cxn modelId="{7573C847-E76C-40B0-B39F-A53B463B9C71}" type="presParOf" srcId="{FB89E079-934F-4CBB-ABE7-2AC21F0995C9}" destId="{EB0AFB1B-EBEF-49AB-AD65-36D70D07341D}" srcOrd="1" destOrd="0" presId="urn:microsoft.com/office/officeart/2005/8/layout/process1"/>
    <dgm:cxn modelId="{5F80A115-2AF0-4F66-B331-106E9CAC54D7}" type="presParOf" srcId="{EB0AFB1B-EBEF-49AB-AD65-36D70D07341D}" destId="{05AB1A65-AAD2-494B-BB27-543A39B4D86C}" srcOrd="0" destOrd="0" presId="urn:microsoft.com/office/officeart/2005/8/layout/process1"/>
    <dgm:cxn modelId="{82DEB50F-3775-4E1F-8A91-0799DD95388F}" type="presParOf" srcId="{FB89E079-934F-4CBB-ABE7-2AC21F0995C9}" destId="{40DED539-322E-494E-922A-39D3627D7E46}" srcOrd="2" destOrd="0" presId="urn:microsoft.com/office/officeart/2005/8/layout/process1"/>
    <dgm:cxn modelId="{312F6367-2618-477F-9A10-E55EBFD8648C}" type="presParOf" srcId="{FB89E079-934F-4CBB-ABE7-2AC21F0995C9}" destId="{D025DB94-8FD2-450F-903C-6F9809989290}" srcOrd="3" destOrd="0" presId="urn:microsoft.com/office/officeart/2005/8/layout/process1"/>
    <dgm:cxn modelId="{3D748F16-11EA-4E35-8F72-52EEA9B972BE}" type="presParOf" srcId="{D025DB94-8FD2-450F-903C-6F9809989290}" destId="{6C686972-6194-47CD-9067-4B3A36E7B4A0}" srcOrd="0" destOrd="0" presId="urn:microsoft.com/office/officeart/2005/8/layout/process1"/>
    <dgm:cxn modelId="{FBD3AB44-6D1C-43B9-BF4C-EB6F02852092}" type="presParOf" srcId="{FB89E079-934F-4CBB-ABE7-2AC21F0995C9}" destId="{7ED90B12-6146-4C82-B89B-9ABFC212A4EB}" srcOrd="4" destOrd="0" presId="urn:microsoft.com/office/officeart/2005/8/layout/process1"/>
    <dgm:cxn modelId="{D03CB6F0-4468-4E40-A407-EC18F7DBDC90}" type="presParOf" srcId="{FB89E079-934F-4CBB-ABE7-2AC21F0995C9}" destId="{0D2E50B0-6D88-4923-9282-6E3FD2744362}" srcOrd="5" destOrd="0" presId="urn:microsoft.com/office/officeart/2005/8/layout/process1"/>
    <dgm:cxn modelId="{24F75284-21C0-4892-A45E-718AFE51EB09}" type="presParOf" srcId="{0D2E50B0-6D88-4923-9282-6E3FD2744362}" destId="{F900A69A-6305-4FBF-A946-9EAC6FFAFF28}" srcOrd="0" destOrd="0" presId="urn:microsoft.com/office/officeart/2005/8/layout/process1"/>
    <dgm:cxn modelId="{E82359E9-EF42-4400-A41F-3526670E1550}" type="presParOf" srcId="{FB89E079-934F-4CBB-ABE7-2AC21F0995C9}" destId="{CCDBDAFE-6E4A-4D4D-BF80-3DDFF6DC45B2}" srcOrd="6" destOrd="0" presId="urn:microsoft.com/office/officeart/2005/8/layout/process1"/>
    <dgm:cxn modelId="{164039C7-35D2-45BB-B2C2-81C3E7529322}" type="presParOf" srcId="{FB89E079-934F-4CBB-ABE7-2AC21F0995C9}" destId="{177EC362-F2F6-465D-8AB3-E245282A217A}" srcOrd="7" destOrd="0" presId="urn:microsoft.com/office/officeart/2005/8/layout/process1"/>
    <dgm:cxn modelId="{01D3F1BF-3CF1-4382-8358-6C62DB100D1C}" type="presParOf" srcId="{177EC362-F2F6-465D-8AB3-E245282A217A}" destId="{585EC7BB-C1F9-4C88-907C-6BE548DB2C70}" srcOrd="0" destOrd="0" presId="urn:microsoft.com/office/officeart/2005/8/layout/process1"/>
    <dgm:cxn modelId="{8C8A1BE5-412B-4D2E-86F0-D9C08886802F}" type="presParOf" srcId="{FB89E079-934F-4CBB-ABE7-2AC21F0995C9}" destId="{A3911055-8D72-41DF-91F7-52DA379B62B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384DA2-B3F9-4274-A353-EE68BAF7FA11}" type="doc">
      <dgm:prSet loTypeId="urn:microsoft.com/office/officeart/2005/8/layout/vList5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492F0FF-CD1E-4662-BA2D-832ADB7F542F}">
      <dgm:prSet custT="1"/>
      <dgm:spPr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Category:</a:t>
          </a:r>
        </a:p>
      </dgm:t>
    </dgm:pt>
    <dgm:pt modelId="{D93D23DE-1284-426B-88C1-D6E2E56F019C}" type="parTrans" cxnId="{9FA08DC3-D66A-4CDD-BEBD-B66935D0486F}">
      <dgm:prSet/>
      <dgm:spPr/>
      <dgm:t>
        <a:bodyPr/>
        <a:lstStyle/>
        <a:p>
          <a:endParaRPr lang="en-US"/>
        </a:p>
      </dgm:t>
    </dgm:pt>
    <dgm:pt modelId="{C73F4F76-97D0-4F14-BC2B-F2FF43AAECC0}" type="sibTrans" cxnId="{9FA08DC3-D66A-4CDD-BEBD-B66935D0486F}">
      <dgm:prSet/>
      <dgm:spPr/>
      <dgm:t>
        <a:bodyPr/>
        <a:lstStyle/>
        <a:p>
          <a:endParaRPr lang="en-US"/>
        </a:p>
      </dgm:t>
    </dgm:pt>
    <dgm:pt modelId="{61577FE1-A849-494A-91DE-1ADC3C237A73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Tx/>
            <a:buNone/>
          </a:pPr>
          <a:r>
            <a:rPr lang="en-US" sz="2000" dirty="0"/>
            <a:t>General Fund - Voter Approved Operating Referendum</a:t>
          </a:r>
        </a:p>
      </dgm:t>
    </dgm:pt>
    <dgm:pt modelId="{51D83C4C-1249-49C7-83A5-885D3B0E126D}" type="parTrans" cxnId="{F55227A7-7E8E-49F6-BBC6-6CC62D4DAA4C}">
      <dgm:prSet/>
      <dgm:spPr/>
      <dgm:t>
        <a:bodyPr/>
        <a:lstStyle/>
        <a:p>
          <a:endParaRPr lang="en-US"/>
        </a:p>
      </dgm:t>
    </dgm:pt>
    <dgm:pt modelId="{055D3E7D-9F05-4699-89EA-EE284A530B77}" type="sibTrans" cxnId="{F55227A7-7E8E-49F6-BBC6-6CC62D4DAA4C}">
      <dgm:prSet/>
      <dgm:spPr/>
      <dgm:t>
        <a:bodyPr/>
        <a:lstStyle/>
        <a:p>
          <a:endParaRPr lang="en-US"/>
        </a:p>
      </dgm:t>
    </dgm:pt>
    <dgm:pt modelId="{B58C1DFF-4513-4C14-ABA3-BE9D57C38017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Change:</a:t>
          </a:r>
        </a:p>
      </dgm:t>
    </dgm:pt>
    <dgm:pt modelId="{0D213392-11FB-41F6-8853-8CDA18E9B40A}" type="parTrans" cxnId="{D35ACA3C-8BC6-4034-9674-D9B65D714DFA}">
      <dgm:prSet/>
      <dgm:spPr/>
      <dgm:t>
        <a:bodyPr/>
        <a:lstStyle/>
        <a:p>
          <a:endParaRPr lang="en-US"/>
        </a:p>
      </dgm:t>
    </dgm:pt>
    <dgm:pt modelId="{A30A5B5F-6ECC-499F-9277-0859EF607A59}" type="sibTrans" cxnId="{D35ACA3C-8BC6-4034-9674-D9B65D714DFA}">
      <dgm:prSet/>
      <dgm:spPr/>
      <dgm:t>
        <a:bodyPr/>
        <a:lstStyle/>
        <a:p>
          <a:endParaRPr lang="en-US"/>
        </a:p>
      </dgm:t>
    </dgm:pt>
    <dgm:pt modelId="{2447F1B6-415A-4503-891F-633C056A1153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-$154,328</a:t>
          </a:r>
        </a:p>
      </dgm:t>
    </dgm:pt>
    <dgm:pt modelId="{F4D8140D-152D-432D-8E0A-3AA7E818C4BD}" type="parTrans" cxnId="{2DB9BC99-F1E4-475F-AE96-1335887113AF}">
      <dgm:prSet/>
      <dgm:spPr/>
      <dgm:t>
        <a:bodyPr/>
        <a:lstStyle/>
        <a:p>
          <a:endParaRPr lang="en-US"/>
        </a:p>
      </dgm:t>
    </dgm:pt>
    <dgm:pt modelId="{21EDDB3B-E8FE-426E-BA6A-ACDC37F6781C}" type="sibTrans" cxnId="{2DB9BC99-F1E4-475F-AE96-1335887113AF}">
      <dgm:prSet/>
      <dgm:spPr/>
      <dgm:t>
        <a:bodyPr/>
        <a:lstStyle/>
        <a:p>
          <a:endParaRPr lang="en-US"/>
        </a:p>
      </dgm:t>
    </dgm:pt>
    <dgm:pt modelId="{32AF4490-E2A7-4E57-B373-646B06F1B3AC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Use of Funds:</a:t>
          </a:r>
        </a:p>
      </dgm:t>
    </dgm:pt>
    <dgm:pt modelId="{52FB0139-0733-4710-9FC7-872C6706BEDD}" type="parTrans" cxnId="{9B62259A-2045-45A5-9448-D2AFB72DA98E}">
      <dgm:prSet/>
      <dgm:spPr/>
      <dgm:t>
        <a:bodyPr/>
        <a:lstStyle/>
        <a:p>
          <a:endParaRPr lang="en-US"/>
        </a:p>
      </dgm:t>
    </dgm:pt>
    <dgm:pt modelId="{59AB98C4-3C69-4508-BE20-F6F21E8983F8}" type="sibTrans" cxnId="{9B62259A-2045-45A5-9448-D2AFB72DA98E}">
      <dgm:prSet/>
      <dgm:spPr/>
      <dgm:t>
        <a:bodyPr/>
        <a:lstStyle/>
        <a:p>
          <a:endParaRPr lang="en-US"/>
        </a:p>
      </dgm:t>
    </dgm:pt>
    <dgm:pt modelId="{04AD1E9F-460B-4477-A062-AF799056E86B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General Operating Expenses</a:t>
          </a:r>
        </a:p>
      </dgm:t>
    </dgm:pt>
    <dgm:pt modelId="{6FF09E62-BBBF-4689-AD98-932FE6B25708}" type="parTrans" cxnId="{3B05FE1E-01DE-4C1F-912D-21FD8FC4C8C2}">
      <dgm:prSet/>
      <dgm:spPr/>
      <dgm:t>
        <a:bodyPr/>
        <a:lstStyle/>
        <a:p>
          <a:endParaRPr lang="en-US"/>
        </a:p>
      </dgm:t>
    </dgm:pt>
    <dgm:pt modelId="{39B725D1-CC71-445A-9821-508201E96651}" type="sibTrans" cxnId="{3B05FE1E-01DE-4C1F-912D-21FD8FC4C8C2}">
      <dgm:prSet/>
      <dgm:spPr/>
      <dgm:t>
        <a:bodyPr/>
        <a:lstStyle/>
        <a:p>
          <a:endParaRPr lang="en-US"/>
        </a:p>
      </dgm:t>
    </dgm:pt>
    <dgm:pt modelId="{0CC079EC-53CC-46D1-89C2-FCC7C695045B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Reason for Change:</a:t>
          </a:r>
        </a:p>
      </dgm:t>
    </dgm:pt>
    <dgm:pt modelId="{20E5780C-DD27-429A-93D1-AA993DA93A8E}" type="parTrans" cxnId="{56577FEF-F287-482B-B779-B668341257D2}">
      <dgm:prSet/>
      <dgm:spPr/>
      <dgm:t>
        <a:bodyPr/>
        <a:lstStyle/>
        <a:p>
          <a:endParaRPr lang="en-US"/>
        </a:p>
      </dgm:t>
    </dgm:pt>
    <dgm:pt modelId="{5728D961-E06C-4AD2-BAA3-2445CE1C9643}" type="sibTrans" cxnId="{56577FEF-F287-482B-B779-B668341257D2}">
      <dgm:prSet/>
      <dgm:spPr/>
      <dgm:t>
        <a:bodyPr/>
        <a:lstStyle/>
        <a:p>
          <a:endParaRPr lang="en-US"/>
        </a:p>
      </dgm:t>
    </dgm:pt>
    <dgm:pt modelId="{B125DEE0-C2EB-43CA-BE2A-080CC310953B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>
            <a:buFontTx/>
            <a:buNone/>
          </a:pPr>
          <a:r>
            <a:rPr lang="en-US" sz="2000" dirty="0"/>
            <a:t>Voter approved operating referendum authority based on current year student count that is lower than prior year</a:t>
          </a:r>
        </a:p>
      </dgm:t>
    </dgm:pt>
    <dgm:pt modelId="{EF75E696-CAE3-4BB5-93B4-90BCD1A0EE45}" type="parTrans" cxnId="{9ED5AF55-2797-441E-ACC7-0240ADF0D355}">
      <dgm:prSet/>
      <dgm:spPr/>
      <dgm:t>
        <a:bodyPr/>
        <a:lstStyle/>
        <a:p>
          <a:endParaRPr lang="en-US"/>
        </a:p>
      </dgm:t>
    </dgm:pt>
    <dgm:pt modelId="{17BAE546-65DD-45D1-88D3-47F994377DFB}" type="sibTrans" cxnId="{9ED5AF55-2797-441E-ACC7-0240ADF0D355}">
      <dgm:prSet/>
      <dgm:spPr/>
      <dgm:t>
        <a:bodyPr/>
        <a:lstStyle/>
        <a:p>
          <a:endParaRPr lang="en-US"/>
        </a:p>
      </dgm:t>
    </dgm:pt>
    <dgm:pt modelId="{134F3B89-21FA-4CC8-97B9-BAB960D3087A}" type="pres">
      <dgm:prSet presAssocID="{CC384DA2-B3F9-4274-A353-EE68BAF7FA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BE078-1B1A-4419-836F-8E03C8DA8D80}" type="pres">
      <dgm:prSet presAssocID="{5492F0FF-CD1E-4662-BA2D-832ADB7F542F}" presName="linNode" presStyleCnt="0"/>
      <dgm:spPr/>
    </dgm:pt>
    <dgm:pt modelId="{B728A119-189B-47FC-B2E0-E23AD8E76516}" type="pres">
      <dgm:prSet presAssocID="{5492F0FF-CD1E-4662-BA2D-832ADB7F542F}" presName="parentText" presStyleLbl="node1" presStyleIdx="0" presStyleCnt="4" custScaleX="68182">
        <dgm:presLayoutVars>
          <dgm:chMax val="1"/>
          <dgm:bulletEnabled val="1"/>
        </dgm:presLayoutVars>
      </dgm:prSet>
      <dgm:spPr>
        <a:xfrm>
          <a:off x="0" y="2013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9E5E39CA-6286-459A-831B-13A35A42509F}" type="pres">
      <dgm:prSet presAssocID="{5492F0FF-CD1E-4662-BA2D-832ADB7F542F}" presName="descendantText" presStyleLbl="alignAccFollowNode1" presStyleIdx="0" presStyleCnt="4" custScaleX="113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1D41C-58CA-42DD-9622-EC1D0B64E0F9}" type="pres">
      <dgm:prSet presAssocID="{C73F4F76-97D0-4F14-BC2B-F2FF43AAECC0}" presName="sp" presStyleCnt="0"/>
      <dgm:spPr/>
    </dgm:pt>
    <dgm:pt modelId="{8CB0B979-A8DC-4F3F-8371-456A5583F7B9}" type="pres">
      <dgm:prSet presAssocID="{B58C1DFF-4513-4C14-ABA3-BE9D57C38017}" presName="linNode" presStyleCnt="0"/>
      <dgm:spPr/>
    </dgm:pt>
    <dgm:pt modelId="{4528AB83-A428-454D-B8FB-55406A38328C}" type="pres">
      <dgm:prSet presAssocID="{B58C1DFF-4513-4C14-ABA3-BE9D57C38017}" presName="parentText" presStyleLbl="node1" presStyleIdx="1" presStyleCnt="4" custScaleX="68182">
        <dgm:presLayoutVars>
          <dgm:chMax val="1"/>
          <dgm:bulletEnabled val="1"/>
        </dgm:presLayoutVars>
      </dgm:prSet>
      <dgm:spPr>
        <a:xfrm>
          <a:off x="0" y="1018953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2215ACF1-B38C-471E-ABD3-C7EE58630362}" type="pres">
      <dgm:prSet presAssocID="{B58C1DFF-4513-4C14-ABA3-BE9D57C38017}" presName="descendantText" presStyleLbl="alignAccFollowNode1" presStyleIdx="1" presStyleCnt="4" custScaleX="113130">
        <dgm:presLayoutVars>
          <dgm:bulletEnabled val="1"/>
        </dgm:presLayoutVars>
      </dgm:prSet>
      <dgm:spPr>
        <a:xfrm rot="5400000">
          <a:off x="5876237" y="-2138091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B91577F0-9597-4415-B4ED-9F2B41DFC497}" type="pres">
      <dgm:prSet presAssocID="{A30A5B5F-6ECC-499F-9277-0859EF607A59}" presName="sp" presStyleCnt="0"/>
      <dgm:spPr/>
    </dgm:pt>
    <dgm:pt modelId="{0BC56B3E-2E30-40FD-BD39-795B9D7223D7}" type="pres">
      <dgm:prSet presAssocID="{32AF4490-E2A7-4E57-B373-646B06F1B3AC}" presName="linNode" presStyleCnt="0"/>
      <dgm:spPr/>
    </dgm:pt>
    <dgm:pt modelId="{A771E2F4-3477-483F-AB39-9F3F2420A456}" type="pres">
      <dgm:prSet presAssocID="{32AF4490-E2A7-4E57-B373-646B06F1B3AC}" presName="parentText" presStyleLbl="node1" presStyleIdx="2" presStyleCnt="4" custScaleX="68182">
        <dgm:presLayoutVars>
          <dgm:chMax val="1"/>
          <dgm:bulletEnabled val="1"/>
        </dgm:presLayoutVars>
      </dgm:prSet>
      <dgm:spPr>
        <a:xfrm>
          <a:off x="0" y="2035892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B711DDEE-43C9-4E7E-A313-EC26EE1566E0}" type="pres">
      <dgm:prSet presAssocID="{32AF4490-E2A7-4E57-B373-646B06F1B3AC}" presName="descendantText" presStyleLbl="alignAccFollowNode1" presStyleIdx="2" presStyleCnt="4" custScaleX="113130">
        <dgm:presLayoutVars>
          <dgm:bulletEnabled val="1"/>
        </dgm:presLayoutVars>
      </dgm:prSet>
      <dgm:spPr>
        <a:xfrm rot="5400000">
          <a:off x="5876237" y="-1121151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7740FFD1-FF19-46AF-B555-281C3813D393}" type="pres">
      <dgm:prSet presAssocID="{59AB98C4-3C69-4508-BE20-F6F21E8983F8}" presName="sp" presStyleCnt="0"/>
      <dgm:spPr/>
    </dgm:pt>
    <dgm:pt modelId="{CE359976-82B5-4CFB-ABFC-B650FBD9F081}" type="pres">
      <dgm:prSet presAssocID="{0CC079EC-53CC-46D1-89C2-FCC7C695045B}" presName="linNode" presStyleCnt="0"/>
      <dgm:spPr/>
    </dgm:pt>
    <dgm:pt modelId="{8CE3574E-1871-46B1-98C5-182A37602C56}" type="pres">
      <dgm:prSet presAssocID="{0CC079EC-53CC-46D1-89C2-FCC7C695045B}" presName="parentText" presStyleLbl="node1" presStyleIdx="3" presStyleCnt="4" custScaleX="68182">
        <dgm:presLayoutVars>
          <dgm:chMax val="1"/>
          <dgm:bulletEnabled val="1"/>
        </dgm:presLayoutVars>
      </dgm:prSet>
      <dgm:spPr>
        <a:xfrm>
          <a:off x="0" y="3052832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D45CA72A-E10A-4DD5-BF35-9A808AF02A69}" type="pres">
      <dgm:prSet presAssocID="{0CC079EC-53CC-46D1-89C2-FCC7C695045B}" presName="descendantText" presStyleLbl="alignAccFollowNode1" presStyleIdx="3" presStyleCnt="4" custScaleX="113130">
        <dgm:presLayoutVars>
          <dgm:bulletEnabled val="1"/>
        </dgm:presLayoutVars>
      </dgm:prSet>
      <dgm:spPr>
        <a:xfrm rot="5400000">
          <a:off x="5876237" y="-104212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</dgm:ptLst>
  <dgm:cxnLst>
    <dgm:cxn modelId="{4A7F333A-0317-491C-9B86-6B46D68A84C6}" type="presOf" srcId="{0CC079EC-53CC-46D1-89C2-FCC7C695045B}" destId="{8CE3574E-1871-46B1-98C5-182A37602C56}" srcOrd="0" destOrd="0" presId="urn:microsoft.com/office/officeart/2005/8/layout/vList5"/>
    <dgm:cxn modelId="{D35ACA3C-8BC6-4034-9674-D9B65D714DFA}" srcId="{CC384DA2-B3F9-4274-A353-EE68BAF7FA11}" destId="{B58C1DFF-4513-4C14-ABA3-BE9D57C38017}" srcOrd="1" destOrd="0" parTransId="{0D213392-11FB-41F6-8853-8CDA18E9B40A}" sibTransId="{A30A5B5F-6ECC-499F-9277-0859EF607A59}"/>
    <dgm:cxn modelId="{F55227A7-7E8E-49F6-BBC6-6CC62D4DAA4C}" srcId="{5492F0FF-CD1E-4662-BA2D-832ADB7F542F}" destId="{61577FE1-A849-494A-91DE-1ADC3C237A73}" srcOrd="0" destOrd="0" parTransId="{51D83C4C-1249-49C7-83A5-885D3B0E126D}" sibTransId="{055D3E7D-9F05-4699-89EA-EE284A530B77}"/>
    <dgm:cxn modelId="{B3F2524A-875D-49D3-8E5C-D4975260307D}" type="presOf" srcId="{2447F1B6-415A-4503-891F-633C056A1153}" destId="{2215ACF1-B38C-471E-ABD3-C7EE58630362}" srcOrd="0" destOrd="0" presId="urn:microsoft.com/office/officeart/2005/8/layout/vList5"/>
    <dgm:cxn modelId="{DF174BD6-88DE-47C1-9423-A4F5BF12FC6E}" type="presOf" srcId="{61577FE1-A849-494A-91DE-1ADC3C237A73}" destId="{9E5E39CA-6286-459A-831B-13A35A42509F}" srcOrd="0" destOrd="0" presId="urn:microsoft.com/office/officeart/2005/8/layout/vList5"/>
    <dgm:cxn modelId="{9B62259A-2045-45A5-9448-D2AFB72DA98E}" srcId="{CC384DA2-B3F9-4274-A353-EE68BAF7FA11}" destId="{32AF4490-E2A7-4E57-B373-646B06F1B3AC}" srcOrd="2" destOrd="0" parTransId="{52FB0139-0733-4710-9FC7-872C6706BEDD}" sibTransId="{59AB98C4-3C69-4508-BE20-F6F21E8983F8}"/>
    <dgm:cxn modelId="{6E671CE7-DAA2-4EC7-BA62-F7B8803AB152}" type="presOf" srcId="{5492F0FF-CD1E-4662-BA2D-832ADB7F542F}" destId="{B728A119-189B-47FC-B2E0-E23AD8E76516}" srcOrd="0" destOrd="0" presId="urn:microsoft.com/office/officeart/2005/8/layout/vList5"/>
    <dgm:cxn modelId="{9ED5AF55-2797-441E-ACC7-0240ADF0D355}" srcId="{0CC079EC-53CC-46D1-89C2-FCC7C695045B}" destId="{B125DEE0-C2EB-43CA-BE2A-080CC310953B}" srcOrd="0" destOrd="0" parTransId="{EF75E696-CAE3-4BB5-93B4-90BCD1A0EE45}" sibTransId="{17BAE546-65DD-45D1-88D3-47F994377DFB}"/>
    <dgm:cxn modelId="{9FA08DC3-D66A-4CDD-BEBD-B66935D0486F}" srcId="{CC384DA2-B3F9-4274-A353-EE68BAF7FA11}" destId="{5492F0FF-CD1E-4662-BA2D-832ADB7F542F}" srcOrd="0" destOrd="0" parTransId="{D93D23DE-1284-426B-88C1-D6E2E56F019C}" sibTransId="{C73F4F76-97D0-4F14-BC2B-F2FF43AAECC0}"/>
    <dgm:cxn modelId="{CC400414-CF62-4572-93A9-5352A9D36F35}" type="presOf" srcId="{32AF4490-E2A7-4E57-B373-646B06F1B3AC}" destId="{A771E2F4-3477-483F-AB39-9F3F2420A456}" srcOrd="0" destOrd="0" presId="urn:microsoft.com/office/officeart/2005/8/layout/vList5"/>
    <dgm:cxn modelId="{3B05FE1E-01DE-4C1F-912D-21FD8FC4C8C2}" srcId="{32AF4490-E2A7-4E57-B373-646B06F1B3AC}" destId="{04AD1E9F-460B-4477-A062-AF799056E86B}" srcOrd="0" destOrd="0" parTransId="{6FF09E62-BBBF-4689-AD98-932FE6B25708}" sibTransId="{39B725D1-CC71-445A-9821-508201E96651}"/>
    <dgm:cxn modelId="{6AD5A55A-5FF8-4BE9-80B7-26A3A1475315}" type="presOf" srcId="{04AD1E9F-460B-4477-A062-AF799056E86B}" destId="{B711DDEE-43C9-4E7E-A313-EC26EE1566E0}" srcOrd="0" destOrd="0" presId="urn:microsoft.com/office/officeart/2005/8/layout/vList5"/>
    <dgm:cxn modelId="{AF76A525-0DA1-4687-9FB8-224639C4BF49}" type="presOf" srcId="{B58C1DFF-4513-4C14-ABA3-BE9D57C38017}" destId="{4528AB83-A428-454D-B8FB-55406A38328C}" srcOrd="0" destOrd="0" presId="urn:microsoft.com/office/officeart/2005/8/layout/vList5"/>
    <dgm:cxn modelId="{CDA3161C-02FF-4CD7-B9FC-4D507C6DDA18}" type="presOf" srcId="{CC384DA2-B3F9-4274-A353-EE68BAF7FA11}" destId="{134F3B89-21FA-4CC8-97B9-BAB960D3087A}" srcOrd="0" destOrd="0" presId="urn:microsoft.com/office/officeart/2005/8/layout/vList5"/>
    <dgm:cxn modelId="{2DB9BC99-F1E4-475F-AE96-1335887113AF}" srcId="{B58C1DFF-4513-4C14-ABA3-BE9D57C38017}" destId="{2447F1B6-415A-4503-891F-633C056A1153}" srcOrd="0" destOrd="0" parTransId="{F4D8140D-152D-432D-8E0A-3AA7E818C4BD}" sibTransId="{21EDDB3B-E8FE-426E-BA6A-ACDC37F6781C}"/>
    <dgm:cxn modelId="{56577FEF-F287-482B-B779-B668341257D2}" srcId="{CC384DA2-B3F9-4274-A353-EE68BAF7FA11}" destId="{0CC079EC-53CC-46D1-89C2-FCC7C695045B}" srcOrd="3" destOrd="0" parTransId="{20E5780C-DD27-429A-93D1-AA993DA93A8E}" sibTransId="{5728D961-E06C-4AD2-BAA3-2445CE1C9643}"/>
    <dgm:cxn modelId="{15877E80-2F4F-4614-9415-4DE61C863669}" type="presOf" srcId="{B125DEE0-C2EB-43CA-BE2A-080CC310953B}" destId="{D45CA72A-E10A-4DD5-BF35-9A808AF02A69}" srcOrd="0" destOrd="0" presId="urn:microsoft.com/office/officeart/2005/8/layout/vList5"/>
    <dgm:cxn modelId="{A8B9FEBD-C71C-4816-9D42-6F2471A807CC}" type="presParOf" srcId="{134F3B89-21FA-4CC8-97B9-BAB960D3087A}" destId="{634BE078-1B1A-4419-836F-8E03C8DA8D80}" srcOrd="0" destOrd="0" presId="urn:microsoft.com/office/officeart/2005/8/layout/vList5"/>
    <dgm:cxn modelId="{173E17F8-3E57-4D1D-A3CD-704D6A103E1F}" type="presParOf" srcId="{634BE078-1B1A-4419-836F-8E03C8DA8D80}" destId="{B728A119-189B-47FC-B2E0-E23AD8E76516}" srcOrd="0" destOrd="0" presId="urn:microsoft.com/office/officeart/2005/8/layout/vList5"/>
    <dgm:cxn modelId="{401E6D5D-4833-49A3-8703-871442676756}" type="presParOf" srcId="{634BE078-1B1A-4419-836F-8E03C8DA8D80}" destId="{9E5E39CA-6286-459A-831B-13A35A42509F}" srcOrd="1" destOrd="0" presId="urn:microsoft.com/office/officeart/2005/8/layout/vList5"/>
    <dgm:cxn modelId="{73F88BA4-B6BD-468C-8898-3935AAB8587F}" type="presParOf" srcId="{134F3B89-21FA-4CC8-97B9-BAB960D3087A}" destId="{BD01D41C-58CA-42DD-9622-EC1D0B64E0F9}" srcOrd="1" destOrd="0" presId="urn:microsoft.com/office/officeart/2005/8/layout/vList5"/>
    <dgm:cxn modelId="{D5FA559E-F6C1-4BC1-8D2A-EB8EFBD10DC9}" type="presParOf" srcId="{134F3B89-21FA-4CC8-97B9-BAB960D3087A}" destId="{8CB0B979-A8DC-4F3F-8371-456A5583F7B9}" srcOrd="2" destOrd="0" presId="urn:microsoft.com/office/officeart/2005/8/layout/vList5"/>
    <dgm:cxn modelId="{AEE36B5B-30DB-4DD4-AEE4-0F40631F6C50}" type="presParOf" srcId="{8CB0B979-A8DC-4F3F-8371-456A5583F7B9}" destId="{4528AB83-A428-454D-B8FB-55406A38328C}" srcOrd="0" destOrd="0" presId="urn:microsoft.com/office/officeart/2005/8/layout/vList5"/>
    <dgm:cxn modelId="{26277CF7-3F20-4DC3-9414-71FB27082625}" type="presParOf" srcId="{8CB0B979-A8DC-4F3F-8371-456A5583F7B9}" destId="{2215ACF1-B38C-471E-ABD3-C7EE58630362}" srcOrd="1" destOrd="0" presId="urn:microsoft.com/office/officeart/2005/8/layout/vList5"/>
    <dgm:cxn modelId="{0D86FF8F-17E4-4E84-85D2-BE675AF212F9}" type="presParOf" srcId="{134F3B89-21FA-4CC8-97B9-BAB960D3087A}" destId="{B91577F0-9597-4415-B4ED-9F2B41DFC497}" srcOrd="3" destOrd="0" presId="urn:microsoft.com/office/officeart/2005/8/layout/vList5"/>
    <dgm:cxn modelId="{8B5000B8-5A60-4510-8ABA-22F3FC61E08E}" type="presParOf" srcId="{134F3B89-21FA-4CC8-97B9-BAB960D3087A}" destId="{0BC56B3E-2E30-40FD-BD39-795B9D7223D7}" srcOrd="4" destOrd="0" presId="urn:microsoft.com/office/officeart/2005/8/layout/vList5"/>
    <dgm:cxn modelId="{11BF86C1-7A00-4DBF-869E-4A92AE652788}" type="presParOf" srcId="{0BC56B3E-2E30-40FD-BD39-795B9D7223D7}" destId="{A771E2F4-3477-483F-AB39-9F3F2420A456}" srcOrd="0" destOrd="0" presId="urn:microsoft.com/office/officeart/2005/8/layout/vList5"/>
    <dgm:cxn modelId="{6C5497A3-69B4-4A15-B52D-79EC4AC6CAD3}" type="presParOf" srcId="{0BC56B3E-2E30-40FD-BD39-795B9D7223D7}" destId="{B711DDEE-43C9-4E7E-A313-EC26EE1566E0}" srcOrd="1" destOrd="0" presId="urn:microsoft.com/office/officeart/2005/8/layout/vList5"/>
    <dgm:cxn modelId="{0DE8BFEF-47C0-4D19-92E6-CE36EC97F6C2}" type="presParOf" srcId="{134F3B89-21FA-4CC8-97B9-BAB960D3087A}" destId="{7740FFD1-FF19-46AF-B555-281C3813D393}" srcOrd="5" destOrd="0" presId="urn:microsoft.com/office/officeart/2005/8/layout/vList5"/>
    <dgm:cxn modelId="{AE758B5A-BD94-43C0-83A6-B74896CB84D7}" type="presParOf" srcId="{134F3B89-21FA-4CC8-97B9-BAB960D3087A}" destId="{CE359976-82B5-4CFB-ABFC-B650FBD9F081}" srcOrd="6" destOrd="0" presId="urn:microsoft.com/office/officeart/2005/8/layout/vList5"/>
    <dgm:cxn modelId="{91CA504C-6563-473E-9E7C-4CEA599A75C5}" type="presParOf" srcId="{CE359976-82B5-4CFB-ABFC-B650FBD9F081}" destId="{8CE3574E-1871-46B1-98C5-182A37602C56}" srcOrd="0" destOrd="0" presId="urn:microsoft.com/office/officeart/2005/8/layout/vList5"/>
    <dgm:cxn modelId="{3B43495C-889A-41D2-A122-0F1335CC793E}" type="presParOf" srcId="{CE359976-82B5-4CFB-ABFC-B650FBD9F081}" destId="{D45CA72A-E10A-4DD5-BF35-9A808AF02A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384DA2-B3F9-4274-A353-EE68BAF7FA11}" type="doc">
      <dgm:prSet loTypeId="urn:microsoft.com/office/officeart/2005/8/layout/vList5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492F0FF-CD1E-4662-BA2D-832ADB7F542F}">
      <dgm:prSet custT="1"/>
      <dgm:spPr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Category:</a:t>
          </a:r>
        </a:p>
      </dgm:t>
    </dgm:pt>
    <dgm:pt modelId="{D93D23DE-1284-426B-88C1-D6E2E56F019C}" type="parTrans" cxnId="{9FA08DC3-D66A-4CDD-BEBD-B66935D0486F}">
      <dgm:prSet/>
      <dgm:spPr/>
      <dgm:t>
        <a:bodyPr/>
        <a:lstStyle/>
        <a:p>
          <a:endParaRPr lang="en-US"/>
        </a:p>
      </dgm:t>
    </dgm:pt>
    <dgm:pt modelId="{C73F4F76-97D0-4F14-BC2B-F2FF43AAECC0}" type="sibTrans" cxnId="{9FA08DC3-D66A-4CDD-BEBD-B66935D0486F}">
      <dgm:prSet/>
      <dgm:spPr/>
      <dgm:t>
        <a:bodyPr/>
        <a:lstStyle/>
        <a:p>
          <a:endParaRPr lang="en-US"/>
        </a:p>
      </dgm:t>
    </dgm:pt>
    <dgm:pt modelId="{61577FE1-A849-494A-91DE-1ADC3C237A73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Tx/>
            <a:buNone/>
          </a:pPr>
          <a:r>
            <a:rPr lang="en-US" sz="2000" dirty="0"/>
            <a:t>General Fund – Capital Project Referendum</a:t>
          </a:r>
        </a:p>
      </dgm:t>
    </dgm:pt>
    <dgm:pt modelId="{51D83C4C-1249-49C7-83A5-885D3B0E126D}" type="parTrans" cxnId="{F55227A7-7E8E-49F6-BBC6-6CC62D4DAA4C}">
      <dgm:prSet/>
      <dgm:spPr/>
      <dgm:t>
        <a:bodyPr/>
        <a:lstStyle/>
        <a:p>
          <a:endParaRPr lang="en-US"/>
        </a:p>
      </dgm:t>
    </dgm:pt>
    <dgm:pt modelId="{055D3E7D-9F05-4699-89EA-EE284A530B77}" type="sibTrans" cxnId="{F55227A7-7E8E-49F6-BBC6-6CC62D4DAA4C}">
      <dgm:prSet/>
      <dgm:spPr/>
      <dgm:t>
        <a:bodyPr/>
        <a:lstStyle/>
        <a:p>
          <a:endParaRPr lang="en-US"/>
        </a:p>
      </dgm:t>
    </dgm:pt>
    <dgm:pt modelId="{B58C1DFF-4513-4C14-ABA3-BE9D57C38017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Change:</a:t>
          </a:r>
        </a:p>
      </dgm:t>
    </dgm:pt>
    <dgm:pt modelId="{0D213392-11FB-41F6-8853-8CDA18E9B40A}" type="parTrans" cxnId="{D35ACA3C-8BC6-4034-9674-D9B65D714DFA}">
      <dgm:prSet/>
      <dgm:spPr/>
      <dgm:t>
        <a:bodyPr/>
        <a:lstStyle/>
        <a:p>
          <a:endParaRPr lang="en-US"/>
        </a:p>
      </dgm:t>
    </dgm:pt>
    <dgm:pt modelId="{A30A5B5F-6ECC-499F-9277-0859EF607A59}" type="sibTrans" cxnId="{D35ACA3C-8BC6-4034-9674-D9B65D714DFA}">
      <dgm:prSet/>
      <dgm:spPr/>
      <dgm:t>
        <a:bodyPr/>
        <a:lstStyle/>
        <a:p>
          <a:endParaRPr lang="en-US"/>
        </a:p>
      </dgm:t>
    </dgm:pt>
    <dgm:pt modelId="{2447F1B6-415A-4503-891F-633C056A1153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+$383,601</a:t>
          </a:r>
        </a:p>
      </dgm:t>
    </dgm:pt>
    <dgm:pt modelId="{F4D8140D-152D-432D-8E0A-3AA7E818C4BD}" type="parTrans" cxnId="{2DB9BC99-F1E4-475F-AE96-1335887113AF}">
      <dgm:prSet/>
      <dgm:spPr/>
      <dgm:t>
        <a:bodyPr/>
        <a:lstStyle/>
        <a:p>
          <a:endParaRPr lang="en-US"/>
        </a:p>
      </dgm:t>
    </dgm:pt>
    <dgm:pt modelId="{21EDDB3B-E8FE-426E-BA6A-ACDC37F6781C}" type="sibTrans" cxnId="{2DB9BC99-F1E4-475F-AE96-1335887113AF}">
      <dgm:prSet/>
      <dgm:spPr/>
      <dgm:t>
        <a:bodyPr/>
        <a:lstStyle/>
        <a:p>
          <a:endParaRPr lang="en-US"/>
        </a:p>
      </dgm:t>
    </dgm:pt>
    <dgm:pt modelId="{32AF4490-E2A7-4E57-B373-646B06F1B3AC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Use of Funds:</a:t>
          </a:r>
        </a:p>
      </dgm:t>
    </dgm:pt>
    <dgm:pt modelId="{52FB0139-0733-4710-9FC7-872C6706BEDD}" type="parTrans" cxnId="{9B62259A-2045-45A5-9448-D2AFB72DA98E}">
      <dgm:prSet/>
      <dgm:spPr/>
      <dgm:t>
        <a:bodyPr/>
        <a:lstStyle/>
        <a:p>
          <a:endParaRPr lang="en-US"/>
        </a:p>
      </dgm:t>
    </dgm:pt>
    <dgm:pt modelId="{59AB98C4-3C69-4508-BE20-F6F21E8983F8}" type="sibTrans" cxnId="{9B62259A-2045-45A5-9448-D2AFB72DA98E}">
      <dgm:prSet/>
      <dgm:spPr/>
      <dgm:t>
        <a:bodyPr/>
        <a:lstStyle/>
        <a:p>
          <a:endParaRPr lang="en-US"/>
        </a:p>
      </dgm:t>
    </dgm:pt>
    <dgm:pt modelId="{04AD1E9F-460B-4477-A062-AF799056E86B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Technology costs</a:t>
          </a:r>
        </a:p>
      </dgm:t>
    </dgm:pt>
    <dgm:pt modelId="{6FF09E62-BBBF-4689-AD98-932FE6B25708}" type="parTrans" cxnId="{3B05FE1E-01DE-4C1F-912D-21FD8FC4C8C2}">
      <dgm:prSet/>
      <dgm:spPr/>
      <dgm:t>
        <a:bodyPr/>
        <a:lstStyle/>
        <a:p>
          <a:endParaRPr lang="en-US"/>
        </a:p>
      </dgm:t>
    </dgm:pt>
    <dgm:pt modelId="{39B725D1-CC71-445A-9821-508201E96651}" type="sibTrans" cxnId="{3B05FE1E-01DE-4C1F-912D-21FD8FC4C8C2}">
      <dgm:prSet/>
      <dgm:spPr/>
      <dgm:t>
        <a:bodyPr/>
        <a:lstStyle/>
        <a:p>
          <a:endParaRPr lang="en-US"/>
        </a:p>
      </dgm:t>
    </dgm:pt>
    <dgm:pt modelId="{0CC079EC-53CC-46D1-89C2-FCC7C695045B}">
      <dgm:prSet custT="1"/>
      <dgm:spPr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91440" tIns="45720" rIns="9144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Reasons for Change:</a:t>
          </a:r>
        </a:p>
      </dgm:t>
    </dgm:pt>
    <dgm:pt modelId="{20E5780C-DD27-429A-93D1-AA993DA93A8E}" type="parTrans" cxnId="{56577FEF-F287-482B-B779-B668341257D2}">
      <dgm:prSet/>
      <dgm:spPr/>
      <dgm:t>
        <a:bodyPr/>
        <a:lstStyle/>
        <a:p>
          <a:endParaRPr lang="en-US"/>
        </a:p>
      </dgm:t>
    </dgm:pt>
    <dgm:pt modelId="{5728D961-E06C-4AD2-BAA3-2445CE1C9643}" type="sibTrans" cxnId="{56577FEF-F287-482B-B779-B668341257D2}">
      <dgm:prSet/>
      <dgm:spPr/>
      <dgm:t>
        <a:bodyPr/>
        <a:lstStyle/>
        <a:p>
          <a:endParaRPr lang="en-US"/>
        </a:p>
      </dgm:t>
    </dgm:pt>
    <dgm:pt modelId="{B125DEE0-C2EB-43CA-BE2A-080CC310953B}">
      <dgm:prSet custT="1"/>
      <dgm:spPr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 spcFirstLastPara="0" vert="horz" wrap="square" lIns="247650" tIns="123825" rIns="247650" bIns="123825" numCol="1" spcCol="1270"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Levy is based on voter approved tax rate applied to tax base</a:t>
          </a:r>
          <a:endParaRPr lang="en-US" sz="2000" dirty="0"/>
        </a:p>
      </dgm:t>
    </dgm:pt>
    <dgm:pt modelId="{EF75E696-CAE3-4BB5-93B4-90BCD1A0EE45}" type="parTrans" cxnId="{9ED5AF55-2797-441E-ACC7-0240ADF0D355}">
      <dgm:prSet/>
      <dgm:spPr/>
      <dgm:t>
        <a:bodyPr/>
        <a:lstStyle/>
        <a:p>
          <a:endParaRPr lang="en-US"/>
        </a:p>
      </dgm:t>
    </dgm:pt>
    <dgm:pt modelId="{17BAE546-65DD-45D1-88D3-47F994377DFB}" type="sibTrans" cxnId="{9ED5AF55-2797-441E-ACC7-0240ADF0D355}">
      <dgm:prSet/>
      <dgm:spPr/>
      <dgm:t>
        <a:bodyPr/>
        <a:lstStyle/>
        <a:p>
          <a:endParaRPr lang="en-US"/>
        </a:p>
      </dgm:t>
    </dgm:pt>
    <dgm:pt modelId="{A14420EF-9E1A-4F91-A7EF-A9AA60B81FA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District’s tax base increased</a:t>
          </a:r>
        </a:p>
      </dgm:t>
    </dgm:pt>
    <dgm:pt modelId="{DF6F4130-D397-44A0-A0C7-F24ECF705C02}" type="parTrans" cxnId="{04A590A5-2114-450A-9DE4-729592833E84}">
      <dgm:prSet/>
      <dgm:spPr/>
      <dgm:t>
        <a:bodyPr/>
        <a:lstStyle/>
        <a:p>
          <a:endParaRPr lang="en-US"/>
        </a:p>
      </dgm:t>
    </dgm:pt>
    <dgm:pt modelId="{70B2A34C-C401-4716-A8A5-0EC6E4F4AA5E}" type="sibTrans" cxnId="{04A590A5-2114-450A-9DE4-729592833E84}">
      <dgm:prSet/>
      <dgm:spPr/>
      <dgm:t>
        <a:bodyPr/>
        <a:lstStyle/>
        <a:p>
          <a:endParaRPr lang="en-US"/>
        </a:p>
      </dgm:t>
    </dgm:pt>
    <dgm:pt modelId="{134F3B89-21FA-4CC8-97B9-BAB960D3087A}" type="pres">
      <dgm:prSet presAssocID="{CC384DA2-B3F9-4274-A353-EE68BAF7FA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BE078-1B1A-4419-836F-8E03C8DA8D80}" type="pres">
      <dgm:prSet presAssocID="{5492F0FF-CD1E-4662-BA2D-832ADB7F542F}" presName="linNode" presStyleCnt="0"/>
      <dgm:spPr/>
    </dgm:pt>
    <dgm:pt modelId="{B728A119-189B-47FC-B2E0-E23AD8E76516}" type="pres">
      <dgm:prSet presAssocID="{5492F0FF-CD1E-4662-BA2D-832ADB7F542F}" presName="parentText" presStyleLbl="node1" presStyleIdx="0" presStyleCnt="4" custScaleX="68182">
        <dgm:presLayoutVars>
          <dgm:chMax val="1"/>
          <dgm:bulletEnabled val="1"/>
        </dgm:presLayoutVars>
      </dgm:prSet>
      <dgm:spPr>
        <a:xfrm>
          <a:off x="0" y="2013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9E5E39CA-6286-459A-831B-13A35A42509F}" type="pres">
      <dgm:prSet presAssocID="{5492F0FF-CD1E-4662-BA2D-832ADB7F542F}" presName="descendantText" presStyleLbl="alignAccFollowNode1" presStyleIdx="0" presStyleCnt="4" custScaleX="113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1D41C-58CA-42DD-9622-EC1D0B64E0F9}" type="pres">
      <dgm:prSet presAssocID="{C73F4F76-97D0-4F14-BC2B-F2FF43AAECC0}" presName="sp" presStyleCnt="0"/>
      <dgm:spPr/>
    </dgm:pt>
    <dgm:pt modelId="{8CB0B979-A8DC-4F3F-8371-456A5583F7B9}" type="pres">
      <dgm:prSet presAssocID="{B58C1DFF-4513-4C14-ABA3-BE9D57C38017}" presName="linNode" presStyleCnt="0"/>
      <dgm:spPr/>
    </dgm:pt>
    <dgm:pt modelId="{4528AB83-A428-454D-B8FB-55406A38328C}" type="pres">
      <dgm:prSet presAssocID="{B58C1DFF-4513-4C14-ABA3-BE9D57C38017}" presName="parentText" presStyleLbl="node1" presStyleIdx="1" presStyleCnt="4" custScaleX="68182">
        <dgm:presLayoutVars>
          <dgm:chMax val="1"/>
          <dgm:bulletEnabled val="1"/>
        </dgm:presLayoutVars>
      </dgm:prSet>
      <dgm:spPr>
        <a:xfrm>
          <a:off x="0" y="1018953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2215ACF1-B38C-471E-ABD3-C7EE58630362}" type="pres">
      <dgm:prSet presAssocID="{B58C1DFF-4513-4C14-ABA3-BE9D57C38017}" presName="descendantText" presStyleLbl="alignAccFollowNode1" presStyleIdx="1" presStyleCnt="4" custScaleX="113130">
        <dgm:presLayoutVars>
          <dgm:bulletEnabled val="1"/>
        </dgm:presLayoutVars>
      </dgm:prSet>
      <dgm:spPr>
        <a:xfrm rot="5400000">
          <a:off x="5876237" y="-2138091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B91577F0-9597-4415-B4ED-9F2B41DFC497}" type="pres">
      <dgm:prSet presAssocID="{A30A5B5F-6ECC-499F-9277-0859EF607A59}" presName="sp" presStyleCnt="0"/>
      <dgm:spPr/>
    </dgm:pt>
    <dgm:pt modelId="{0BC56B3E-2E30-40FD-BD39-795B9D7223D7}" type="pres">
      <dgm:prSet presAssocID="{32AF4490-E2A7-4E57-B373-646B06F1B3AC}" presName="linNode" presStyleCnt="0"/>
      <dgm:spPr/>
    </dgm:pt>
    <dgm:pt modelId="{A771E2F4-3477-483F-AB39-9F3F2420A456}" type="pres">
      <dgm:prSet presAssocID="{32AF4490-E2A7-4E57-B373-646B06F1B3AC}" presName="parentText" presStyleLbl="node1" presStyleIdx="2" presStyleCnt="4" custScaleX="68182">
        <dgm:presLayoutVars>
          <dgm:chMax val="1"/>
          <dgm:bulletEnabled val="1"/>
        </dgm:presLayoutVars>
      </dgm:prSet>
      <dgm:spPr>
        <a:xfrm>
          <a:off x="0" y="2035892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B711DDEE-43C9-4E7E-A313-EC26EE1566E0}" type="pres">
      <dgm:prSet presAssocID="{32AF4490-E2A7-4E57-B373-646B06F1B3AC}" presName="descendantText" presStyleLbl="alignAccFollowNode1" presStyleIdx="2" presStyleCnt="4" custScaleX="113130">
        <dgm:presLayoutVars>
          <dgm:bulletEnabled val="1"/>
        </dgm:presLayoutVars>
      </dgm:prSet>
      <dgm:spPr>
        <a:xfrm rot="5400000">
          <a:off x="5876237" y="-1121151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7740FFD1-FF19-46AF-B555-281C3813D393}" type="pres">
      <dgm:prSet presAssocID="{59AB98C4-3C69-4508-BE20-F6F21E8983F8}" presName="sp" presStyleCnt="0"/>
      <dgm:spPr/>
    </dgm:pt>
    <dgm:pt modelId="{CE359976-82B5-4CFB-ABFC-B650FBD9F081}" type="pres">
      <dgm:prSet presAssocID="{0CC079EC-53CC-46D1-89C2-FCC7C695045B}" presName="linNode" presStyleCnt="0"/>
      <dgm:spPr/>
    </dgm:pt>
    <dgm:pt modelId="{8CE3574E-1871-46B1-98C5-182A37602C56}" type="pres">
      <dgm:prSet presAssocID="{0CC079EC-53CC-46D1-89C2-FCC7C695045B}" presName="parentText" presStyleLbl="node1" presStyleIdx="3" presStyleCnt="4" custScaleX="68182">
        <dgm:presLayoutVars>
          <dgm:chMax val="1"/>
          <dgm:bulletEnabled val="1"/>
        </dgm:presLayoutVars>
      </dgm:prSet>
      <dgm:spPr>
        <a:xfrm>
          <a:off x="0" y="3052832"/>
          <a:ext cx="3621024" cy="968513"/>
        </a:xfrm>
        <a:prstGeom prst="roundRect">
          <a:avLst/>
        </a:prstGeom>
      </dgm:spPr>
      <dgm:t>
        <a:bodyPr/>
        <a:lstStyle/>
        <a:p>
          <a:endParaRPr lang="en-US"/>
        </a:p>
      </dgm:t>
    </dgm:pt>
    <dgm:pt modelId="{D45CA72A-E10A-4DD5-BF35-9A808AF02A69}" type="pres">
      <dgm:prSet presAssocID="{0CC079EC-53CC-46D1-89C2-FCC7C695045B}" presName="descendantText" presStyleLbl="alignAccFollowNode1" presStyleIdx="3" presStyleCnt="4" custScaleX="113130">
        <dgm:presLayoutVars>
          <dgm:bulletEnabled val="1"/>
        </dgm:presLayoutVars>
      </dgm:prSet>
      <dgm:spPr>
        <a:xfrm rot="5400000">
          <a:off x="5876237" y="-104212"/>
          <a:ext cx="774811" cy="7282603"/>
        </a:xfrm>
        <a:prstGeom prst="round2SameRect">
          <a:avLst/>
        </a:prstGeom>
      </dgm:spPr>
      <dgm:t>
        <a:bodyPr/>
        <a:lstStyle/>
        <a:p>
          <a:endParaRPr lang="en-US"/>
        </a:p>
      </dgm:t>
    </dgm:pt>
  </dgm:ptLst>
  <dgm:cxnLst>
    <dgm:cxn modelId="{4A7F333A-0317-491C-9B86-6B46D68A84C6}" type="presOf" srcId="{0CC079EC-53CC-46D1-89C2-FCC7C695045B}" destId="{8CE3574E-1871-46B1-98C5-182A37602C56}" srcOrd="0" destOrd="0" presId="urn:microsoft.com/office/officeart/2005/8/layout/vList5"/>
    <dgm:cxn modelId="{D35ACA3C-8BC6-4034-9674-D9B65D714DFA}" srcId="{CC384DA2-B3F9-4274-A353-EE68BAF7FA11}" destId="{B58C1DFF-4513-4C14-ABA3-BE9D57C38017}" srcOrd="1" destOrd="0" parTransId="{0D213392-11FB-41F6-8853-8CDA18E9B40A}" sibTransId="{A30A5B5F-6ECC-499F-9277-0859EF607A59}"/>
    <dgm:cxn modelId="{A8A43294-9713-431A-A3FA-7C80BFA4E707}" type="presOf" srcId="{A14420EF-9E1A-4F91-A7EF-A9AA60B81FA5}" destId="{D45CA72A-E10A-4DD5-BF35-9A808AF02A69}" srcOrd="0" destOrd="1" presId="urn:microsoft.com/office/officeart/2005/8/layout/vList5"/>
    <dgm:cxn modelId="{F55227A7-7E8E-49F6-BBC6-6CC62D4DAA4C}" srcId="{5492F0FF-CD1E-4662-BA2D-832ADB7F542F}" destId="{61577FE1-A849-494A-91DE-1ADC3C237A73}" srcOrd="0" destOrd="0" parTransId="{51D83C4C-1249-49C7-83A5-885D3B0E126D}" sibTransId="{055D3E7D-9F05-4699-89EA-EE284A530B77}"/>
    <dgm:cxn modelId="{B3F2524A-875D-49D3-8E5C-D4975260307D}" type="presOf" srcId="{2447F1B6-415A-4503-891F-633C056A1153}" destId="{2215ACF1-B38C-471E-ABD3-C7EE58630362}" srcOrd="0" destOrd="0" presId="urn:microsoft.com/office/officeart/2005/8/layout/vList5"/>
    <dgm:cxn modelId="{DF174BD6-88DE-47C1-9423-A4F5BF12FC6E}" type="presOf" srcId="{61577FE1-A849-494A-91DE-1ADC3C237A73}" destId="{9E5E39CA-6286-459A-831B-13A35A42509F}" srcOrd="0" destOrd="0" presId="urn:microsoft.com/office/officeart/2005/8/layout/vList5"/>
    <dgm:cxn modelId="{9B62259A-2045-45A5-9448-D2AFB72DA98E}" srcId="{CC384DA2-B3F9-4274-A353-EE68BAF7FA11}" destId="{32AF4490-E2A7-4E57-B373-646B06F1B3AC}" srcOrd="2" destOrd="0" parTransId="{52FB0139-0733-4710-9FC7-872C6706BEDD}" sibTransId="{59AB98C4-3C69-4508-BE20-F6F21E8983F8}"/>
    <dgm:cxn modelId="{6E671CE7-DAA2-4EC7-BA62-F7B8803AB152}" type="presOf" srcId="{5492F0FF-CD1E-4662-BA2D-832ADB7F542F}" destId="{B728A119-189B-47FC-B2E0-E23AD8E76516}" srcOrd="0" destOrd="0" presId="urn:microsoft.com/office/officeart/2005/8/layout/vList5"/>
    <dgm:cxn modelId="{9ED5AF55-2797-441E-ACC7-0240ADF0D355}" srcId="{0CC079EC-53CC-46D1-89C2-FCC7C695045B}" destId="{B125DEE0-C2EB-43CA-BE2A-080CC310953B}" srcOrd="0" destOrd="0" parTransId="{EF75E696-CAE3-4BB5-93B4-90BCD1A0EE45}" sibTransId="{17BAE546-65DD-45D1-88D3-47F994377DFB}"/>
    <dgm:cxn modelId="{9FA08DC3-D66A-4CDD-BEBD-B66935D0486F}" srcId="{CC384DA2-B3F9-4274-A353-EE68BAF7FA11}" destId="{5492F0FF-CD1E-4662-BA2D-832ADB7F542F}" srcOrd="0" destOrd="0" parTransId="{D93D23DE-1284-426B-88C1-D6E2E56F019C}" sibTransId="{C73F4F76-97D0-4F14-BC2B-F2FF43AAECC0}"/>
    <dgm:cxn modelId="{CC400414-CF62-4572-93A9-5352A9D36F35}" type="presOf" srcId="{32AF4490-E2A7-4E57-B373-646B06F1B3AC}" destId="{A771E2F4-3477-483F-AB39-9F3F2420A456}" srcOrd="0" destOrd="0" presId="urn:microsoft.com/office/officeart/2005/8/layout/vList5"/>
    <dgm:cxn modelId="{3B05FE1E-01DE-4C1F-912D-21FD8FC4C8C2}" srcId="{32AF4490-E2A7-4E57-B373-646B06F1B3AC}" destId="{04AD1E9F-460B-4477-A062-AF799056E86B}" srcOrd="0" destOrd="0" parTransId="{6FF09E62-BBBF-4689-AD98-932FE6B25708}" sibTransId="{39B725D1-CC71-445A-9821-508201E96651}"/>
    <dgm:cxn modelId="{6AD5A55A-5FF8-4BE9-80B7-26A3A1475315}" type="presOf" srcId="{04AD1E9F-460B-4477-A062-AF799056E86B}" destId="{B711DDEE-43C9-4E7E-A313-EC26EE1566E0}" srcOrd="0" destOrd="0" presId="urn:microsoft.com/office/officeart/2005/8/layout/vList5"/>
    <dgm:cxn modelId="{AF76A525-0DA1-4687-9FB8-224639C4BF49}" type="presOf" srcId="{B58C1DFF-4513-4C14-ABA3-BE9D57C38017}" destId="{4528AB83-A428-454D-B8FB-55406A38328C}" srcOrd="0" destOrd="0" presId="urn:microsoft.com/office/officeart/2005/8/layout/vList5"/>
    <dgm:cxn modelId="{CDA3161C-02FF-4CD7-B9FC-4D507C6DDA18}" type="presOf" srcId="{CC384DA2-B3F9-4274-A353-EE68BAF7FA11}" destId="{134F3B89-21FA-4CC8-97B9-BAB960D3087A}" srcOrd="0" destOrd="0" presId="urn:microsoft.com/office/officeart/2005/8/layout/vList5"/>
    <dgm:cxn modelId="{2DB9BC99-F1E4-475F-AE96-1335887113AF}" srcId="{B58C1DFF-4513-4C14-ABA3-BE9D57C38017}" destId="{2447F1B6-415A-4503-891F-633C056A1153}" srcOrd="0" destOrd="0" parTransId="{F4D8140D-152D-432D-8E0A-3AA7E818C4BD}" sibTransId="{21EDDB3B-E8FE-426E-BA6A-ACDC37F6781C}"/>
    <dgm:cxn modelId="{04A590A5-2114-450A-9DE4-729592833E84}" srcId="{0CC079EC-53CC-46D1-89C2-FCC7C695045B}" destId="{A14420EF-9E1A-4F91-A7EF-A9AA60B81FA5}" srcOrd="1" destOrd="0" parTransId="{DF6F4130-D397-44A0-A0C7-F24ECF705C02}" sibTransId="{70B2A34C-C401-4716-A8A5-0EC6E4F4AA5E}"/>
    <dgm:cxn modelId="{56577FEF-F287-482B-B779-B668341257D2}" srcId="{CC384DA2-B3F9-4274-A353-EE68BAF7FA11}" destId="{0CC079EC-53CC-46D1-89C2-FCC7C695045B}" srcOrd="3" destOrd="0" parTransId="{20E5780C-DD27-429A-93D1-AA993DA93A8E}" sibTransId="{5728D961-E06C-4AD2-BAA3-2445CE1C9643}"/>
    <dgm:cxn modelId="{15877E80-2F4F-4614-9415-4DE61C863669}" type="presOf" srcId="{B125DEE0-C2EB-43CA-BE2A-080CC310953B}" destId="{D45CA72A-E10A-4DD5-BF35-9A808AF02A69}" srcOrd="0" destOrd="0" presId="urn:microsoft.com/office/officeart/2005/8/layout/vList5"/>
    <dgm:cxn modelId="{A8B9FEBD-C71C-4816-9D42-6F2471A807CC}" type="presParOf" srcId="{134F3B89-21FA-4CC8-97B9-BAB960D3087A}" destId="{634BE078-1B1A-4419-836F-8E03C8DA8D80}" srcOrd="0" destOrd="0" presId="urn:microsoft.com/office/officeart/2005/8/layout/vList5"/>
    <dgm:cxn modelId="{173E17F8-3E57-4D1D-A3CD-704D6A103E1F}" type="presParOf" srcId="{634BE078-1B1A-4419-836F-8E03C8DA8D80}" destId="{B728A119-189B-47FC-B2E0-E23AD8E76516}" srcOrd="0" destOrd="0" presId="urn:microsoft.com/office/officeart/2005/8/layout/vList5"/>
    <dgm:cxn modelId="{401E6D5D-4833-49A3-8703-871442676756}" type="presParOf" srcId="{634BE078-1B1A-4419-836F-8E03C8DA8D80}" destId="{9E5E39CA-6286-459A-831B-13A35A42509F}" srcOrd="1" destOrd="0" presId="urn:microsoft.com/office/officeart/2005/8/layout/vList5"/>
    <dgm:cxn modelId="{73F88BA4-B6BD-468C-8898-3935AAB8587F}" type="presParOf" srcId="{134F3B89-21FA-4CC8-97B9-BAB960D3087A}" destId="{BD01D41C-58CA-42DD-9622-EC1D0B64E0F9}" srcOrd="1" destOrd="0" presId="urn:microsoft.com/office/officeart/2005/8/layout/vList5"/>
    <dgm:cxn modelId="{D5FA559E-F6C1-4BC1-8D2A-EB8EFBD10DC9}" type="presParOf" srcId="{134F3B89-21FA-4CC8-97B9-BAB960D3087A}" destId="{8CB0B979-A8DC-4F3F-8371-456A5583F7B9}" srcOrd="2" destOrd="0" presId="urn:microsoft.com/office/officeart/2005/8/layout/vList5"/>
    <dgm:cxn modelId="{AEE36B5B-30DB-4DD4-AEE4-0F40631F6C50}" type="presParOf" srcId="{8CB0B979-A8DC-4F3F-8371-456A5583F7B9}" destId="{4528AB83-A428-454D-B8FB-55406A38328C}" srcOrd="0" destOrd="0" presId="urn:microsoft.com/office/officeart/2005/8/layout/vList5"/>
    <dgm:cxn modelId="{26277CF7-3F20-4DC3-9414-71FB27082625}" type="presParOf" srcId="{8CB0B979-A8DC-4F3F-8371-456A5583F7B9}" destId="{2215ACF1-B38C-471E-ABD3-C7EE58630362}" srcOrd="1" destOrd="0" presId="urn:microsoft.com/office/officeart/2005/8/layout/vList5"/>
    <dgm:cxn modelId="{0D86FF8F-17E4-4E84-85D2-BE675AF212F9}" type="presParOf" srcId="{134F3B89-21FA-4CC8-97B9-BAB960D3087A}" destId="{B91577F0-9597-4415-B4ED-9F2B41DFC497}" srcOrd="3" destOrd="0" presId="urn:microsoft.com/office/officeart/2005/8/layout/vList5"/>
    <dgm:cxn modelId="{8B5000B8-5A60-4510-8ABA-22F3FC61E08E}" type="presParOf" srcId="{134F3B89-21FA-4CC8-97B9-BAB960D3087A}" destId="{0BC56B3E-2E30-40FD-BD39-795B9D7223D7}" srcOrd="4" destOrd="0" presId="urn:microsoft.com/office/officeart/2005/8/layout/vList5"/>
    <dgm:cxn modelId="{11BF86C1-7A00-4DBF-869E-4A92AE652788}" type="presParOf" srcId="{0BC56B3E-2E30-40FD-BD39-795B9D7223D7}" destId="{A771E2F4-3477-483F-AB39-9F3F2420A456}" srcOrd="0" destOrd="0" presId="urn:microsoft.com/office/officeart/2005/8/layout/vList5"/>
    <dgm:cxn modelId="{6C5497A3-69B4-4A15-B52D-79EC4AC6CAD3}" type="presParOf" srcId="{0BC56B3E-2E30-40FD-BD39-795B9D7223D7}" destId="{B711DDEE-43C9-4E7E-A313-EC26EE1566E0}" srcOrd="1" destOrd="0" presId="urn:microsoft.com/office/officeart/2005/8/layout/vList5"/>
    <dgm:cxn modelId="{0DE8BFEF-47C0-4D19-92E6-CE36EC97F6C2}" type="presParOf" srcId="{134F3B89-21FA-4CC8-97B9-BAB960D3087A}" destId="{7740FFD1-FF19-46AF-B555-281C3813D393}" srcOrd="5" destOrd="0" presId="urn:microsoft.com/office/officeart/2005/8/layout/vList5"/>
    <dgm:cxn modelId="{AE758B5A-BD94-43C0-83A6-B74896CB84D7}" type="presParOf" srcId="{134F3B89-21FA-4CC8-97B9-BAB960D3087A}" destId="{CE359976-82B5-4CFB-ABFC-B650FBD9F081}" srcOrd="6" destOrd="0" presId="urn:microsoft.com/office/officeart/2005/8/layout/vList5"/>
    <dgm:cxn modelId="{91CA504C-6563-473E-9E7C-4CEA599A75C5}" type="presParOf" srcId="{CE359976-82B5-4CFB-ABFC-B650FBD9F081}" destId="{8CE3574E-1871-46B1-98C5-182A37602C56}" srcOrd="0" destOrd="0" presId="urn:microsoft.com/office/officeart/2005/8/layout/vList5"/>
    <dgm:cxn modelId="{3B43495C-889A-41D2-A122-0F1335CC793E}" type="presParOf" srcId="{CE359976-82B5-4CFB-ABFC-B650FBD9F081}" destId="{D45CA72A-E10A-4DD5-BF35-9A808AF02A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00AF0-6107-47E5-9703-F5C74DA3DB08}">
      <dsp:nvSpPr>
        <dsp:cNvPr id="0" name=""/>
        <dsp:cNvSpPr/>
      </dsp:nvSpPr>
      <dsp:spPr>
        <a:xfrm>
          <a:off x="0" y="775655"/>
          <a:ext cx="6797675" cy="2570400"/>
        </a:xfrm>
        <a:prstGeom prst="rect">
          <a:avLst/>
        </a:pr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575" tIns="499872" rIns="52757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Between November 25th &amp; December 28th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At 6:00 PM or later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May be part of regularly scheduled meeting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Must allow for public comments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May adopt final levy at same meeting</a:t>
          </a:r>
        </a:p>
      </dsp:txBody>
      <dsp:txXfrm>
        <a:off x="0" y="775655"/>
        <a:ext cx="6797675" cy="2570400"/>
      </dsp:txXfrm>
    </dsp:sp>
    <dsp:sp modelId="{9D41518E-0D28-4D22-BB47-E0C670E8D1D8}">
      <dsp:nvSpPr>
        <dsp:cNvPr id="0" name=""/>
        <dsp:cNvSpPr/>
      </dsp:nvSpPr>
      <dsp:spPr>
        <a:xfrm>
          <a:off x="339883" y="421415"/>
          <a:ext cx="4758372" cy="708480"/>
        </a:xfrm>
        <a:prstGeom prst="roundRect">
          <a:avLst/>
        </a:prstGeom>
        <a:solidFill>
          <a:schemeClr val="accent6"/>
        </a:solidFill>
        <a:ln w="1587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none" kern="1200"/>
            <a:t>A Public Meeting…</a:t>
          </a:r>
          <a:endParaRPr lang="en-US" sz="2400" u="none" kern="1200"/>
        </a:p>
      </dsp:txBody>
      <dsp:txXfrm>
        <a:off x="374468" y="456000"/>
        <a:ext cx="4689202" cy="639310"/>
      </dsp:txXfrm>
    </dsp:sp>
    <dsp:sp modelId="{DAFD4AC2-9908-437F-9B07-A1C20B1BA022}">
      <dsp:nvSpPr>
        <dsp:cNvPr id="0" name=""/>
        <dsp:cNvSpPr/>
      </dsp:nvSpPr>
      <dsp:spPr>
        <a:xfrm>
          <a:off x="0" y="3829896"/>
          <a:ext cx="6797675" cy="1398600"/>
        </a:xfrm>
        <a:prstGeom prst="rect">
          <a:avLst/>
        </a:pr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575" tIns="499872" rIns="52757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Current year budget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Proposed property tax levy </a:t>
          </a:r>
        </a:p>
      </dsp:txBody>
      <dsp:txXfrm>
        <a:off x="0" y="3829896"/>
        <a:ext cx="6797675" cy="1398600"/>
      </dsp:txXfrm>
    </dsp:sp>
    <dsp:sp modelId="{C3982358-E6FD-48A7-A1A6-D5C5F56DEB4E}">
      <dsp:nvSpPr>
        <dsp:cNvPr id="0" name=""/>
        <dsp:cNvSpPr/>
      </dsp:nvSpPr>
      <dsp:spPr>
        <a:xfrm>
          <a:off x="339883" y="3475656"/>
          <a:ext cx="4758372" cy="708480"/>
        </a:xfrm>
        <a:prstGeom prst="roundRect">
          <a:avLst/>
        </a:prstGeom>
        <a:solidFill>
          <a:schemeClr val="accent6"/>
        </a:solidFill>
        <a:ln w="1587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none" kern="1200" dirty="0"/>
            <a:t>…and Presentation of:</a:t>
          </a:r>
          <a:endParaRPr lang="en-US" sz="2400" u="none" kern="1200" dirty="0"/>
        </a:p>
      </dsp:txBody>
      <dsp:txXfrm>
        <a:off x="374468" y="3510241"/>
        <a:ext cx="4689202" cy="639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E39CA-6286-459A-831B-13A35A42509F}">
      <dsp:nvSpPr>
        <dsp:cNvPr id="0" name=""/>
        <dsp:cNvSpPr/>
      </dsp:nvSpPr>
      <dsp:spPr>
        <a:xfrm rot="5400000">
          <a:off x="5998431" y="-3308637"/>
          <a:ext cx="530423" cy="7282603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800" kern="1200" dirty="0"/>
            <a:t>Debt Service Fund</a:t>
          </a:r>
        </a:p>
      </dsp:txBody>
      <dsp:txXfrm rot="-5400000">
        <a:off x="2622342" y="93345"/>
        <a:ext cx="7256710" cy="478637"/>
      </dsp:txXfrm>
    </dsp:sp>
    <dsp:sp modelId="{B728A119-189B-47FC-B2E0-E23AD8E76516}">
      <dsp:nvSpPr>
        <dsp:cNvPr id="0" name=""/>
        <dsp:cNvSpPr/>
      </dsp:nvSpPr>
      <dsp:spPr>
        <a:xfrm>
          <a:off x="153454" y="1149"/>
          <a:ext cx="2468886" cy="663029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Category:</a:t>
          </a:r>
        </a:p>
      </dsp:txBody>
      <dsp:txXfrm>
        <a:off x="185820" y="33515"/>
        <a:ext cx="2404154" cy="598297"/>
      </dsp:txXfrm>
    </dsp:sp>
    <dsp:sp modelId="{2215ACF1-B38C-471E-ABD3-C7EE58630362}">
      <dsp:nvSpPr>
        <dsp:cNvPr id="0" name=""/>
        <dsp:cNvSpPr/>
      </dsp:nvSpPr>
      <dsp:spPr>
        <a:xfrm rot="5400000">
          <a:off x="5998431" y="-2612456"/>
          <a:ext cx="530423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+$765,588</a:t>
          </a:r>
        </a:p>
      </dsp:txBody>
      <dsp:txXfrm rot="-5400000">
        <a:off x="2622342" y="789526"/>
        <a:ext cx="7256710" cy="478637"/>
      </dsp:txXfrm>
    </dsp:sp>
    <dsp:sp modelId="{4528AB83-A428-454D-B8FB-55406A38328C}">
      <dsp:nvSpPr>
        <dsp:cNvPr id="0" name=""/>
        <dsp:cNvSpPr/>
      </dsp:nvSpPr>
      <dsp:spPr>
        <a:xfrm>
          <a:off x="153454" y="697330"/>
          <a:ext cx="2468886" cy="663029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Change:</a:t>
          </a:r>
        </a:p>
      </dsp:txBody>
      <dsp:txXfrm>
        <a:off x="185820" y="729696"/>
        <a:ext cx="2404154" cy="598297"/>
      </dsp:txXfrm>
    </dsp:sp>
    <dsp:sp modelId="{B711DDEE-43C9-4E7E-A313-EC26EE1566E0}">
      <dsp:nvSpPr>
        <dsp:cNvPr id="0" name=""/>
        <dsp:cNvSpPr/>
      </dsp:nvSpPr>
      <dsp:spPr>
        <a:xfrm rot="5400000">
          <a:off x="5998431" y="-1916275"/>
          <a:ext cx="530423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Acquisition &amp; betterment of school sites &amp; facilities as authorized in a referendum in 2017</a:t>
          </a:r>
        </a:p>
      </dsp:txBody>
      <dsp:txXfrm rot="-5400000">
        <a:off x="2622342" y="1485707"/>
        <a:ext cx="7256710" cy="478637"/>
      </dsp:txXfrm>
    </dsp:sp>
    <dsp:sp modelId="{A771E2F4-3477-483F-AB39-9F3F2420A456}">
      <dsp:nvSpPr>
        <dsp:cNvPr id="0" name=""/>
        <dsp:cNvSpPr/>
      </dsp:nvSpPr>
      <dsp:spPr>
        <a:xfrm>
          <a:off x="153454" y="1393511"/>
          <a:ext cx="2468886" cy="663029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Use of Funds:</a:t>
          </a:r>
        </a:p>
      </dsp:txBody>
      <dsp:txXfrm>
        <a:off x="185820" y="1425877"/>
        <a:ext cx="2404154" cy="598297"/>
      </dsp:txXfrm>
    </dsp:sp>
    <dsp:sp modelId="{D45CA72A-E10A-4DD5-BF35-9A808AF02A69}">
      <dsp:nvSpPr>
        <dsp:cNvPr id="0" name=""/>
        <dsp:cNvSpPr/>
      </dsp:nvSpPr>
      <dsp:spPr>
        <a:xfrm rot="5400000">
          <a:off x="5367784" y="-581794"/>
          <a:ext cx="1779782" cy="7275491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Levies are coordinated with other capital &amp; debt levies to maintain a debt service tax rate that is lower than taxes payable 2022.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District voters authorized the issuance of up to $86,800,000 in bonds in 2017 election. In 2018, the District issued bonds totaling $84,615,000, leaving a remaining unused authority of $2,185,000. District issued the remaining $2,185,000 in 2022.</a:t>
          </a:r>
        </a:p>
      </dsp:txBody>
      <dsp:txXfrm rot="-5400000">
        <a:off x="2619930" y="2252942"/>
        <a:ext cx="7188609" cy="1606018"/>
      </dsp:txXfrm>
    </dsp:sp>
    <dsp:sp modelId="{8CE3574E-1871-46B1-98C5-182A37602C56}">
      <dsp:nvSpPr>
        <dsp:cNvPr id="0" name=""/>
        <dsp:cNvSpPr/>
      </dsp:nvSpPr>
      <dsp:spPr>
        <a:xfrm>
          <a:off x="153454" y="2089692"/>
          <a:ext cx="2466475" cy="1932518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Reasons for Change:</a:t>
          </a:r>
        </a:p>
      </dsp:txBody>
      <dsp:txXfrm>
        <a:off x="247792" y="2184030"/>
        <a:ext cx="2277799" cy="17438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EFA718-A459-4B13-B57E-F147A53210E8}">
      <dsp:nvSpPr>
        <dsp:cNvPr id="0" name=""/>
        <dsp:cNvSpPr/>
      </dsp:nvSpPr>
      <dsp:spPr>
        <a:xfrm rot="5400000">
          <a:off x="5230621" y="-1207325"/>
          <a:ext cx="3218180" cy="6437376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Changes in value of individual property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Changes in total value of all property within District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Increases or decreases in levy amounts caused by changes in state funding formulas, local needs &amp; costs, voter-approved referendums &amp; other factors</a:t>
          </a:r>
        </a:p>
      </dsp:txBody>
      <dsp:txXfrm rot="-5400000">
        <a:off x="3621024" y="559371"/>
        <a:ext cx="6280277" cy="2903982"/>
      </dsp:txXfrm>
    </dsp:sp>
    <dsp:sp modelId="{20106A7C-56F6-486A-89BE-8AD37C4C4378}">
      <dsp:nvSpPr>
        <dsp:cNvPr id="0" name=""/>
        <dsp:cNvSpPr/>
      </dsp:nvSpPr>
      <dsp:spPr>
        <a:xfrm>
          <a:off x="0" y="0"/>
          <a:ext cx="3621024" cy="4022725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/>
            <a:t>Many factors can cause a tax bill for an individual property to increase or decrease from year to year</a:t>
          </a:r>
        </a:p>
      </dsp:txBody>
      <dsp:txXfrm>
        <a:off x="176764" y="176764"/>
        <a:ext cx="3267496" cy="366919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933BA-61F6-4727-8EA6-FB2ACD25CF47}">
      <dsp:nvSpPr>
        <dsp:cNvPr id="0" name=""/>
        <dsp:cNvSpPr/>
      </dsp:nvSpPr>
      <dsp:spPr>
        <a:xfrm>
          <a:off x="0" y="7269"/>
          <a:ext cx="10972800" cy="617760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Homestead Credit Refund</a:t>
          </a:r>
        </a:p>
      </dsp:txBody>
      <dsp:txXfrm>
        <a:off x="30157" y="37426"/>
        <a:ext cx="10912486" cy="557446"/>
      </dsp:txXfrm>
    </dsp:sp>
    <dsp:sp modelId="{EC1E91F8-FED1-4317-9317-3D8446F07A94}">
      <dsp:nvSpPr>
        <dsp:cNvPr id="0" name=""/>
        <dsp:cNvSpPr/>
      </dsp:nvSpPr>
      <dsp:spPr>
        <a:xfrm>
          <a:off x="0" y="625029"/>
          <a:ext cx="10972800" cy="870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Available for all homestead property, both residential and agricultural (house, garage and one acre (HGA) only)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Refund is sliding scale, based on total property taxes and income (maximum refund is $2,930 for homeowners and $2,280 for renters)</a:t>
          </a:r>
        </a:p>
      </dsp:txBody>
      <dsp:txXfrm>
        <a:off x="0" y="625029"/>
        <a:ext cx="10972800" cy="870952"/>
      </dsp:txXfrm>
    </dsp:sp>
    <dsp:sp modelId="{D007D011-E887-471D-A11C-B48A2BD30CA8}">
      <dsp:nvSpPr>
        <dsp:cNvPr id="0" name=""/>
        <dsp:cNvSpPr/>
      </dsp:nvSpPr>
      <dsp:spPr>
        <a:xfrm>
          <a:off x="0" y="1495981"/>
          <a:ext cx="10972800" cy="617760"/>
        </a:xfrm>
        <a:prstGeom prst="roundRect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Special Property Tax Refund</a:t>
          </a:r>
        </a:p>
      </dsp:txBody>
      <dsp:txXfrm>
        <a:off x="30157" y="1526138"/>
        <a:ext cx="10912486" cy="557446"/>
      </dsp:txXfrm>
    </dsp:sp>
    <dsp:sp modelId="{EB9EBF11-7477-462D-9DB1-91F63DDE4EAE}">
      <dsp:nvSpPr>
        <dsp:cNvPr id="0" name=""/>
        <dsp:cNvSpPr/>
      </dsp:nvSpPr>
      <dsp:spPr>
        <a:xfrm>
          <a:off x="0" y="2113741"/>
          <a:ext cx="10972800" cy="870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Available for all homestead property, both residential &amp; agricultural (HGA only) with a gross tax increase of at least 12% and $100 over prior year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Refund is 60% of tax increase that exceeds greater of 12% or $100 (max $1,000)</a:t>
          </a:r>
        </a:p>
      </dsp:txBody>
      <dsp:txXfrm>
        <a:off x="0" y="2113741"/>
        <a:ext cx="10972800" cy="870952"/>
      </dsp:txXfrm>
    </dsp:sp>
    <dsp:sp modelId="{1355702E-C087-4B52-95D4-D38C3CC095CE}">
      <dsp:nvSpPr>
        <dsp:cNvPr id="0" name=""/>
        <dsp:cNvSpPr/>
      </dsp:nvSpPr>
      <dsp:spPr>
        <a:xfrm>
          <a:off x="0" y="2984694"/>
          <a:ext cx="10972800" cy="617760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Senior Citizen Property Tax Deferral</a:t>
          </a:r>
        </a:p>
      </dsp:txBody>
      <dsp:txXfrm>
        <a:off x="30157" y="3014851"/>
        <a:ext cx="10912486" cy="557446"/>
      </dsp:txXfrm>
    </dsp:sp>
    <dsp:sp modelId="{64EAA23A-BE91-48D5-9EF7-5FA466F23EBF}">
      <dsp:nvSpPr>
        <dsp:cNvPr id="0" name=""/>
        <dsp:cNvSpPr/>
      </dsp:nvSpPr>
      <dsp:spPr>
        <a:xfrm>
          <a:off x="0" y="3602454"/>
          <a:ext cx="10972800" cy="870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Allows people 65 years of age or older with household income of $60,000 or less to defer a portion of property taxes on their home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Deferred property taxes plus accrued interest must be paid when home is sold or homeowner(s) dies</a:t>
          </a:r>
        </a:p>
      </dsp:txBody>
      <dsp:txXfrm>
        <a:off x="0" y="3602454"/>
        <a:ext cx="10972800" cy="8709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F785A6-206F-46D6-8FE1-84389C282A55}">
      <dsp:nvSpPr>
        <dsp:cNvPr id="0" name=""/>
        <dsp:cNvSpPr/>
      </dsp:nvSpPr>
      <dsp:spPr>
        <a:xfrm>
          <a:off x="754379" y="0"/>
          <a:ext cx="8549640" cy="4022725"/>
        </a:xfrm>
        <a:prstGeom prst="rightArrow">
          <a:avLst/>
        </a:prstGeom>
        <a:noFill/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EEA1DDA7-579F-4D0D-A64A-40996905510E}">
      <dsp:nvSpPr>
        <dsp:cNvPr id="0" name=""/>
        <dsp:cNvSpPr/>
      </dsp:nvSpPr>
      <dsp:spPr>
        <a:xfrm>
          <a:off x="1760219" y="1206817"/>
          <a:ext cx="3017520" cy="1609090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Board will accept public comments on proposed levy</a:t>
          </a:r>
        </a:p>
      </dsp:txBody>
      <dsp:txXfrm>
        <a:off x="1838768" y="1285366"/>
        <a:ext cx="2860422" cy="1451992"/>
      </dsp:txXfrm>
    </dsp:sp>
    <dsp:sp modelId="{ED622DB2-5CA8-4AA3-A212-9AD0DF57ECC3}">
      <dsp:nvSpPr>
        <dsp:cNvPr id="0" name=""/>
        <dsp:cNvSpPr/>
      </dsp:nvSpPr>
      <dsp:spPr>
        <a:xfrm>
          <a:off x="5280660" y="1206817"/>
          <a:ext cx="3017520" cy="1609090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Board will certify 2023 property tax levy</a:t>
          </a:r>
        </a:p>
      </dsp:txBody>
      <dsp:txXfrm>
        <a:off x="5359209" y="1285366"/>
        <a:ext cx="2860422" cy="1451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778AB-505F-4600-8406-D85D223FC6F4}">
      <dsp:nvSpPr>
        <dsp:cNvPr id="0" name=""/>
        <dsp:cNvSpPr/>
      </dsp:nvSpPr>
      <dsp:spPr>
        <a:xfrm>
          <a:off x="0" y="3048802"/>
          <a:ext cx="6910387" cy="20003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Primary options to bridge funding gap are to cut regular program budgets or increase referendum revenue, most districts have done both</a:t>
          </a:r>
        </a:p>
      </dsp:txBody>
      <dsp:txXfrm>
        <a:off x="0" y="3048802"/>
        <a:ext cx="6910387" cy="2000344"/>
      </dsp:txXfrm>
    </dsp:sp>
    <dsp:sp modelId="{7B6199AB-8EDA-4D98-8EF6-233E6D2B6001}">
      <dsp:nvSpPr>
        <dsp:cNvPr id="0" name=""/>
        <dsp:cNvSpPr/>
      </dsp:nvSpPr>
      <dsp:spPr>
        <a:xfrm rot="10800000">
          <a:off x="0" y="2277"/>
          <a:ext cx="6910387" cy="3076529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According to MN Department of Education (MDE):</a:t>
          </a:r>
        </a:p>
      </dsp:txBody>
      <dsp:txXfrm rot="-10800000">
        <a:off x="0" y="2277"/>
        <a:ext cx="6910387" cy="1079862"/>
      </dsp:txXfrm>
    </dsp:sp>
    <dsp:sp modelId="{66BBF7E3-8A68-4205-820F-B21983BF617D}">
      <dsp:nvSpPr>
        <dsp:cNvPr id="0" name=""/>
        <dsp:cNvSpPr/>
      </dsp:nvSpPr>
      <dsp:spPr>
        <a:xfrm>
          <a:off x="0" y="1082139"/>
          <a:ext cx="3455193" cy="919882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FY 2020 costs of providing programs were underfunded statewide by $591 million</a:t>
          </a:r>
        </a:p>
      </dsp:txBody>
      <dsp:txXfrm>
        <a:off x="0" y="1082139"/>
        <a:ext cx="3455193" cy="919882"/>
      </dsp:txXfrm>
    </dsp:sp>
    <dsp:sp modelId="{F91A9D8E-4E1D-411B-AA9C-2244B2B83567}">
      <dsp:nvSpPr>
        <dsp:cNvPr id="0" name=""/>
        <dsp:cNvSpPr/>
      </dsp:nvSpPr>
      <dsp:spPr>
        <a:xfrm>
          <a:off x="3455193" y="1082139"/>
          <a:ext cx="3455193" cy="919882"/>
        </a:xfrm>
        <a:prstGeom prst="rect">
          <a:avLst/>
        </a:prstGeom>
        <a:solidFill>
          <a:prstClr val="white">
            <a:alpha val="90000"/>
          </a:prstClr>
        </a:solidFill>
        <a:ln w="12700" cap="flat" cmpd="sng" algn="ctr">
          <a:solidFill>
            <a:srgbClr val="152E5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prstClr val="white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By FY 2025 costs of providing programs statewide will be underfunded by $806 million</a:t>
          </a:r>
        </a:p>
      </dsp:txBody>
      <dsp:txXfrm>
        <a:off x="3455193" y="1082139"/>
        <a:ext cx="3455193" cy="9198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64525-8667-4B86-99CE-C3FE7E492EDB}">
      <dsp:nvSpPr>
        <dsp:cNvPr id="0" name=""/>
        <dsp:cNvSpPr/>
      </dsp:nvSpPr>
      <dsp:spPr>
        <a:xfrm>
          <a:off x="0" y="0"/>
          <a:ext cx="10058399" cy="934969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Tax levy is based on many state-determined formulas plus voter approved referendums</a:t>
          </a:r>
        </a:p>
      </dsp:txBody>
      <dsp:txXfrm>
        <a:off x="2105176" y="0"/>
        <a:ext cx="7953223" cy="934969"/>
      </dsp:txXfrm>
    </dsp:sp>
    <dsp:sp modelId="{27389824-D754-4E89-8235-4B17232E6B26}">
      <dsp:nvSpPr>
        <dsp:cNvPr id="0" name=""/>
        <dsp:cNvSpPr/>
      </dsp:nvSpPr>
      <dsp:spPr>
        <a:xfrm>
          <a:off x="93496" y="93496"/>
          <a:ext cx="2011680" cy="747975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D4D72-0620-4D78-9A0E-144BCAEF48C3}">
      <dsp:nvSpPr>
        <dsp:cNvPr id="0" name=""/>
        <dsp:cNvSpPr/>
      </dsp:nvSpPr>
      <dsp:spPr>
        <a:xfrm>
          <a:off x="0" y="1028466"/>
          <a:ext cx="10058399" cy="934969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Some increases in tax levies are revenue neutral, offset by reductions in state aid</a:t>
          </a:r>
        </a:p>
      </dsp:txBody>
      <dsp:txXfrm>
        <a:off x="2105176" y="1028466"/>
        <a:ext cx="7953223" cy="934969"/>
      </dsp:txXfrm>
    </dsp:sp>
    <dsp:sp modelId="{450826FD-C8A6-495F-9A82-BE7C930F9265}">
      <dsp:nvSpPr>
        <dsp:cNvPr id="0" name=""/>
        <dsp:cNvSpPr/>
      </dsp:nvSpPr>
      <dsp:spPr>
        <a:xfrm>
          <a:off x="93496" y="1121963"/>
          <a:ext cx="2011680" cy="747975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1100" b="11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D2B028-7114-41A5-AB7E-35B5278A47EC}">
      <dsp:nvSpPr>
        <dsp:cNvPr id="0" name=""/>
        <dsp:cNvSpPr/>
      </dsp:nvSpPr>
      <dsp:spPr>
        <a:xfrm>
          <a:off x="0" y="2056932"/>
          <a:ext cx="10058399" cy="934969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1" u="sng" kern="1200" dirty="0"/>
            <a:t>Expenditure budget is limited</a:t>
          </a:r>
          <a:r>
            <a:rPr lang="en-US" sz="2400" b="0" kern="1200" dirty="0"/>
            <a:t> </a:t>
          </a:r>
          <a:r>
            <a:rPr lang="en-US" sz="2400" kern="1200" dirty="0"/>
            <a:t>by state-set revenue formulas, voter-approved levies &amp; fund balance</a:t>
          </a:r>
        </a:p>
      </dsp:txBody>
      <dsp:txXfrm>
        <a:off x="2105176" y="2056932"/>
        <a:ext cx="7953223" cy="934969"/>
      </dsp:txXfrm>
    </dsp:sp>
    <dsp:sp modelId="{607C9DC8-F85C-43C9-8646-7279759BD18A}">
      <dsp:nvSpPr>
        <dsp:cNvPr id="0" name=""/>
        <dsp:cNvSpPr/>
      </dsp:nvSpPr>
      <dsp:spPr>
        <a:xfrm>
          <a:off x="93496" y="2150429"/>
          <a:ext cx="2011680" cy="747975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BACFA9-676D-4F16-B4A9-632BEF0C771D}">
      <dsp:nvSpPr>
        <dsp:cNvPr id="0" name=""/>
        <dsp:cNvSpPr/>
      </dsp:nvSpPr>
      <dsp:spPr>
        <a:xfrm>
          <a:off x="0" y="3085398"/>
          <a:ext cx="10058399" cy="934969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An increase in school taxes </a:t>
          </a:r>
          <a:r>
            <a:rPr lang="en-US" sz="2400" u="sng" kern="1200" dirty="0"/>
            <a:t>does not</a:t>
          </a:r>
          <a:r>
            <a:rPr lang="en-US" sz="2400" u="none" kern="1200" dirty="0"/>
            <a:t> </a:t>
          </a:r>
          <a:r>
            <a:rPr lang="en-US" sz="2400" kern="1200" dirty="0"/>
            <a:t>always correlate to an equal increase in budget</a:t>
          </a:r>
        </a:p>
      </dsp:txBody>
      <dsp:txXfrm>
        <a:off x="2105176" y="3085398"/>
        <a:ext cx="7953223" cy="934969"/>
      </dsp:txXfrm>
    </dsp:sp>
    <dsp:sp modelId="{D47C33E6-9DB1-46D0-B21F-2AC7F0B76F0F}">
      <dsp:nvSpPr>
        <dsp:cNvPr id="0" name=""/>
        <dsp:cNvSpPr/>
      </dsp:nvSpPr>
      <dsp:spPr>
        <a:xfrm>
          <a:off x="93496" y="3178895"/>
          <a:ext cx="2011680" cy="747975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94F4B-1E1C-445D-B70B-B47D1EA03E1A}">
      <dsp:nvSpPr>
        <dsp:cNvPr id="0" name=""/>
        <dsp:cNvSpPr/>
      </dsp:nvSpPr>
      <dsp:spPr>
        <a:xfrm>
          <a:off x="1585332" y="255252"/>
          <a:ext cx="2999320" cy="617200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8539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u="sng" kern="12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rPr>
            <a:t>School District:</a:t>
          </a:r>
          <a:endParaRPr lang="en-US" sz="3100" b="0" kern="1200" dirty="0">
            <a:solidFill>
              <a:schemeClr val="accent6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85332" y="255252"/>
        <a:ext cx="2999320" cy="617200"/>
      </dsp:txXfrm>
    </dsp:sp>
    <dsp:sp modelId="{37987769-B9CD-4AD2-B55D-EA859C57191E}">
      <dsp:nvSpPr>
        <dsp:cNvPr id="0" name=""/>
        <dsp:cNvSpPr/>
      </dsp:nvSpPr>
      <dsp:spPr>
        <a:xfrm>
          <a:off x="683945" y="880574"/>
          <a:ext cx="3850684" cy="313772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585390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Budget year begins July 1st 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2023 taxes provide revenue for 2023-24 fiscal year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Budget adopted in June 2023</a:t>
          </a:r>
        </a:p>
      </dsp:txBody>
      <dsp:txXfrm>
        <a:off x="683945" y="880574"/>
        <a:ext cx="3850684" cy="3137725"/>
      </dsp:txXfrm>
    </dsp:sp>
    <dsp:sp modelId="{CF01B369-DA92-4427-956B-3A28725931E7}">
      <dsp:nvSpPr>
        <dsp:cNvPr id="0" name=""/>
        <dsp:cNvSpPr/>
      </dsp:nvSpPr>
      <dsp:spPr>
        <a:xfrm>
          <a:off x="20195" y="4424"/>
          <a:ext cx="1327499" cy="1327499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627713-2A77-4A87-8AEA-BCC895593F44}">
      <dsp:nvSpPr>
        <dsp:cNvPr id="0" name=""/>
        <dsp:cNvSpPr/>
      </dsp:nvSpPr>
      <dsp:spPr>
        <a:xfrm>
          <a:off x="7102132" y="246448"/>
          <a:ext cx="2795995" cy="599352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8539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u="sng" kern="12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rPr>
            <a:t>City/County:</a:t>
          </a:r>
          <a:endParaRPr lang="en-US" sz="2400" b="0" kern="1200" dirty="0">
            <a:solidFill>
              <a:schemeClr val="accent6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102132" y="246448"/>
        <a:ext cx="2795995" cy="599352"/>
      </dsp:txXfrm>
    </dsp:sp>
    <dsp:sp modelId="{36134D68-0621-4C61-B855-9ADF39071CA9}">
      <dsp:nvSpPr>
        <dsp:cNvPr id="0" name=""/>
        <dsp:cNvSpPr/>
      </dsp:nvSpPr>
      <dsp:spPr>
        <a:xfrm>
          <a:off x="6187520" y="880574"/>
          <a:ext cx="3850684" cy="313772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585390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800" kern="1200" dirty="0">
              <a:latin typeface="+mn-lt"/>
            </a:rPr>
            <a:t>Budget year begins Jan. 1st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800" kern="1200" dirty="0">
              <a:latin typeface="+mn-lt"/>
            </a:rPr>
            <a:t>2023 taxes provide revenue for 2023 calendar year budget</a:t>
          </a:r>
        </a:p>
      </dsp:txBody>
      <dsp:txXfrm>
        <a:off x="6187520" y="880574"/>
        <a:ext cx="3850684" cy="3137725"/>
      </dsp:txXfrm>
    </dsp:sp>
    <dsp:sp modelId="{23F3BFB4-A502-41E7-8C6B-6C8F56CEBD97}">
      <dsp:nvSpPr>
        <dsp:cNvPr id="0" name=""/>
        <dsp:cNvSpPr/>
      </dsp:nvSpPr>
      <dsp:spPr>
        <a:xfrm>
          <a:off x="5523770" y="4424"/>
          <a:ext cx="1327499" cy="1327499"/>
        </a:xfrm>
        <a:prstGeom prst="rect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59788-80DF-48E2-B166-D58AA3A05A2F}">
      <dsp:nvSpPr>
        <dsp:cNvPr id="0" name=""/>
        <dsp:cNvSpPr/>
      </dsp:nvSpPr>
      <dsp:spPr>
        <a:xfrm>
          <a:off x="134825" y="373520"/>
          <a:ext cx="1295909" cy="129590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499835-C115-4D8F-A4EC-DB139A7B2EBD}">
      <dsp:nvSpPr>
        <dsp:cNvPr id="0" name=""/>
        <dsp:cNvSpPr/>
      </dsp:nvSpPr>
      <dsp:spPr>
        <a:xfrm>
          <a:off x="406966" y="645661"/>
          <a:ext cx="751627" cy="751627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D58867-FA92-4CFE-AF8B-01070DB21788}">
      <dsp:nvSpPr>
        <dsp:cNvPr id="0" name=""/>
        <dsp:cNvSpPr/>
      </dsp:nvSpPr>
      <dsp:spPr>
        <a:xfrm>
          <a:off x="1708430" y="373520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/>
            <a:t>Determination of levy</a:t>
          </a:r>
          <a:endParaRPr lang="en-US" sz="2000" kern="1200"/>
        </a:p>
      </dsp:txBody>
      <dsp:txXfrm>
        <a:off x="1708430" y="373520"/>
        <a:ext cx="3054644" cy="1295909"/>
      </dsp:txXfrm>
    </dsp:sp>
    <dsp:sp modelId="{5BE34157-355F-458C-B262-D13AD46AAC54}">
      <dsp:nvSpPr>
        <dsp:cNvPr id="0" name=""/>
        <dsp:cNvSpPr/>
      </dsp:nvSpPr>
      <dsp:spPr>
        <a:xfrm>
          <a:off x="5295324" y="373520"/>
          <a:ext cx="1295909" cy="129590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FD11D3-A0E5-4673-8D8A-0095617202B0}">
      <dsp:nvSpPr>
        <dsp:cNvPr id="0" name=""/>
        <dsp:cNvSpPr/>
      </dsp:nvSpPr>
      <dsp:spPr>
        <a:xfrm>
          <a:off x="5567465" y="645661"/>
          <a:ext cx="751627" cy="751627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DD2B6D-9DC6-4B2D-B697-701A9D58FEED}">
      <dsp:nvSpPr>
        <dsp:cNvPr id="0" name=""/>
        <dsp:cNvSpPr/>
      </dsp:nvSpPr>
      <dsp:spPr>
        <a:xfrm>
          <a:off x="6868929" y="373520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/>
            <a:t>Comparison of 2022 to 2023 levies</a:t>
          </a:r>
          <a:endParaRPr lang="en-US" sz="2000" kern="1200" dirty="0"/>
        </a:p>
      </dsp:txBody>
      <dsp:txXfrm>
        <a:off x="6868929" y="373520"/>
        <a:ext cx="3054644" cy="1295909"/>
      </dsp:txXfrm>
    </dsp:sp>
    <dsp:sp modelId="{346BBC2B-5C1B-499F-94D4-B3792752E726}">
      <dsp:nvSpPr>
        <dsp:cNvPr id="0" name=""/>
        <dsp:cNvSpPr/>
      </dsp:nvSpPr>
      <dsp:spPr>
        <a:xfrm>
          <a:off x="134825" y="2353294"/>
          <a:ext cx="1295909" cy="129590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FEE966-D616-40C4-9F71-75F899E0A6E7}">
      <dsp:nvSpPr>
        <dsp:cNvPr id="0" name=""/>
        <dsp:cNvSpPr/>
      </dsp:nvSpPr>
      <dsp:spPr>
        <a:xfrm>
          <a:off x="406966" y="2625435"/>
          <a:ext cx="751627" cy="751627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5054AD-459C-4800-BAA1-172F7794DD26}">
      <dsp:nvSpPr>
        <dsp:cNvPr id="0" name=""/>
        <dsp:cNvSpPr/>
      </dsp:nvSpPr>
      <dsp:spPr>
        <a:xfrm>
          <a:off x="1708430" y="2353294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/>
            <a:t>Reasons for changes in tax levy</a:t>
          </a:r>
          <a:endParaRPr lang="en-US" sz="2000" kern="1200"/>
        </a:p>
      </dsp:txBody>
      <dsp:txXfrm>
        <a:off x="1708430" y="2353294"/>
        <a:ext cx="3054644" cy="1295909"/>
      </dsp:txXfrm>
    </dsp:sp>
    <dsp:sp modelId="{813CF15F-9AB3-4E74-9B44-3922F3461C06}">
      <dsp:nvSpPr>
        <dsp:cNvPr id="0" name=""/>
        <dsp:cNvSpPr/>
      </dsp:nvSpPr>
      <dsp:spPr>
        <a:xfrm>
          <a:off x="5295324" y="2353294"/>
          <a:ext cx="1295909" cy="129590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F7E9C7-484C-45C7-9F48-E9B8F2A80D60}">
      <dsp:nvSpPr>
        <dsp:cNvPr id="0" name=""/>
        <dsp:cNvSpPr/>
      </dsp:nvSpPr>
      <dsp:spPr>
        <a:xfrm>
          <a:off x="5567465" y="2625435"/>
          <a:ext cx="751627" cy="751627"/>
        </a:xfrm>
        <a:prstGeom prst="rect">
          <a:avLst/>
        </a:prstGeom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960CBA-9938-4E20-B416-FC26FDD76BC3}">
      <dsp:nvSpPr>
        <dsp:cNvPr id="0" name=""/>
        <dsp:cNvSpPr/>
      </dsp:nvSpPr>
      <dsp:spPr>
        <a:xfrm>
          <a:off x="6868929" y="2353294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/>
            <a:t>Impact on taxpayers</a:t>
          </a:r>
          <a:endParaRPr lang="en-US" sz="2000" kern="1200"/>
        </a:p>
      </dsp:txBody>
      <dsp:txXfrm>
        <a:off x="6868929" y="2353294"/>
        <a:ext cx="3054644" cy="1295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E70A6-8B7E-480E-A6A5-8AFAF11437E1}">
      <dsp:nvSpPr>
        <dsp:cNvPr id="0" name=""/>
        <dsp:cNvSpPr/>
      </dsp:nvSpPr>
      <dsp:spPr>
        <a:xfrm>
          <a:off x="0" y="5547055"/>
          <a:ext cx="1724757" cy="696107"/>
        </a:xfrm>
        <a:prstGeom prst="rect">
          <a:avLst/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65" tIns="170688" rIns="12266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Step 6</a:t>
          </a:r>
        </a:p>
      </dsp:txBody>
      <dsp:txXfrm>
        <a:off x="0" y="5547055"/>
        <a:ext cx="1724757" cy="696107"/>
      </dsp:txXfrm>
    </dsp:sp>
    <dsp:sp modelId="{376A6AC1-6461-4044-9632-2E8DC9168656}">
      <dsp:nvSpPr>
        <dsp:cNvPr id="0" name=""/>
        <dsp:cNvSpPr/>
      </dsp:nvSpPr>
      <dsp:spPr>
        <a:xfrm>
          <a:off x="1724757" y="5547055"/>
          <a:ext cx="5174272" cy="69610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03200" rIns="103417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County Auditor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divides final levy by district’s total tax capacity to determine tax rate needed to raise levy amount.</a:t>
          </a:r>
        </a:p>
      </dsp:txBody>
      <dsp:txXfrm>
        <a:off x="1724757" y="5547055"/>
        <a:ext cx="5174272" cy="696107"/>
      </dsp:txXfrm>
    </dsp:sp>
    <dsp:sp modelId="{B6E0B104-F731-4CDC-963D-DD947FFF5F4C}">
      <dsp:nvSpPr>
        <dsp:cNvPr id="0" name=""/>
        <dsp:cNvSpPr/>
      </dsp:nvSpPr>
      <dsp:spPr>
        <a:xfrm rot="10800000">
          <a:off x="0" y="4256895"/>
          <a:ext cx="1724757" cy="121968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/>
        </a:solidFill>
        <a:ln w="15875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65" tIns="170688" rIns="12266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bg1"/>
              </a:solidFill>
            </a:rPr>
            <a:t>Step 5</a:t>
          </a:r>
        </a:p>
      </dsp:txBody>
      <dsp:txXfrm rot="-10800000">
        <a:off x="0" y="4256895"/>
        <a:ext cx="1724757" cy="792795"/>
      </dsp:txXfrm>
    </dsp:sp>
    <dsp:sp modelId="{12351C96-4E6D-4D3B-B9F1-0436B116881A}">
      <dsp:nvSpPr>
        <dsp:cNvPr id="0" name=""/>
        <dsp:cNvSpPr/>
      </dsp:nvSpPr>
      <dsp:spPr>
        <a:xfrm>
          <a:off x="1724757" y="4243429"/>
          <a:ext cx="5174272" cy="103373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03200" rIns="103417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2"/>
              </a:solidFill>
              <a:latin typeface="Calibri" panose="020F0502020204030204"/>
              <a:ea typeface="+mn-ea"/>
              <a:cs typeface="+mn-cs"/>
            </a:rPr>
            <a:t>School Board </a:t>
          </a:r>
          <a:r>
            <a:rPr lang="en-US" sz="1600" b="0" kern="1200" dirty="0">
              <a:solidFill>
                <a:schemeClr val="accent2"/>
              </a:solidFill>
              <a:latin typeface="Calibri" panose="020F0502020204030204"/>
              <a:ea typeface="+mn-ea"/>
              <a:cs typeface="+mn-cs"/>
            </a:rPr>
            <a:t>adopts a proposed levy in September. After a public hearing, board adopts a final levy in December. Final levy cannot be more than proposed levy, except for amounts approved by voters.</a:t>
          </a:r>
        </a:p>
      </dsp:txBody>
      <dsp:txXfrm>
        <a:off x="1724757" y="4243429"/>
        <a:ext cx="5174272" cy="1033736"/>
      </dsp:txXfrm>
    </dsp:sp>
    <dsp:sp modelId="{DDD7AB16-B347-4E9D-A024-3BE3C5A13467}">
      <dsp:nvSpPr>
        <dsp:cNvPr id="0" name=""/>
        <dsp:cNvSpPr/>
      </dsp:nvSpPr>
      <dsp:spPr>
        <a:xfrm rot="10800000">
          <a:off x="0" y="3183257"/>
          <a:ext cx="1724757" cy="107061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65" tIns="170688" rIns="12266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Step 4</a:t>
          </a:r>
        </a:p>
      </dsp:txBody>
      <dsp:txXfrm rot="-10800000">
        <a:off x="0" y="3183257"/>
        <a:ext cx="1724757" cy="695898"/>
      </dsp:txXfrm>
    </dsp:sp>
    <dsp:sp modelId="{B168921F-105E-47D9-A751-6563A8D505EF}">
      <dsp:nvSpPr>
        <dsp:cNvPr id="0" name=""/>
        <dsp:cNvSpPr/>
      </dsp:nvSpPr>
      <dsp:spPr>
        <a:xfrm>
          <a:off x="1724757" y="3183257"/>
          <a:ext cx="5174272" cy="69589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03200" rIns="103417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Minnesota Department of Education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calculates detailed levy limits for each school district, based on formulas approved by Legislature.</a:t>
          </a:r>
        </a:p>
      </dsp:txBody>
      <dsp:txXfrm>
        <a:off x="1724757" y="3183257"/>
        <a:ext cx="5174272" cy="695898"/>
      </dsp:txXfrm>
    </dsp:sp>
    <dsp:sp modelId="{7FA4C120-D046-4CBE-AD0C-2178A45B856A}">
      <dsp:nvSpPr>
        <dsp:cNvPr id="0" name=""/>
        <dsp:cNvSpPr/>
      </dsp:nvSpPr>
      <dsp:spPr>
        <a:xfrm rot="10800000">
          <a:off x="0" y="2123085"/>
          <a:ext cx="1724757" cy="107061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65" tIns="170688" rIns="12266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Step 3</a:t>
          </a:r>
        </a:p>
      </dsp:txBody>
      <dsp:txXfrm rot="-10800000">
        <a:off x="0" y="2123085"/>
        <a:ext cx="1724757" cy="695898"/>
      </dsp:txXfrm>
    </dsp:sp>
    <dsp:sp modelId="{35BAD3EE-4507-452D-AEAC-FF4068E32C75}">
      <dsp:nvSpPr>
        <dsp:cNvPr id="0" name=""/>
        <dsp:cNvSpPr/>
      </dsp:nvSpPr>
      <dsp:spPr>
        <a:xfrm>
          <a:off x="1724757" y="2123085"/>
          <a:ext cx="5174272" cy="69589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03200" rIns="103417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County Auditor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calculates tax capacity for each parcel of property, as well as total tax capacity for each school district.</a:t>
          </a:r>
        </a:p>
      </dsp:txBody>
      <dsp:txXfrm>
        <a:off x="1724757" y="2123085"/>
        <a:ext cx="5174272" cy="695898"/>
      </dsp:txXfrm>
    </dsp:sp>
    <dsp:sp modelId="{2AD4C458-4204-4FFB-9EB6-3440D0E5AD3E}">
      <dsp:nvSpPr>
        <dsp:cNvPr id="0" name=""/>
        <dsp:cNvSpPr/>
      </dsp:nvSpPr>
      <dsp:spPr>
        <a:xfrm rot="10800000">
          <a:off x="0" y="1062914"/>
          <a:ext cx="1724757" cy="107061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65" tIns="170688" rIns="12266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Step 2</a:t>
          </a:r>
        </a:p>
      </dsp:txBody>
      <dsp:txXfrm rot="-10800000">
        <a:off x="0" y="1062914"/>
        <a:ext cx="1724757" cy="695898"/>
      </dsp:txXfrm>
    </dsp:sp>
    <dsp:sp modelId="{25817400-67C5-4B74-9BEF-2E1025E425CB}">
      <dsp:nvSpPr>
        <dsp:cNvPr id="0" name=""/>
        <dsp:cNvSpPr/>
      </dsp:nvSpPr>
      <dsp:spPr>
        <a:xfrm>
          <a:off x="1724757" y="1062914"/>
          <a:ext cx="5174272" cy="69589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03200" rIns="103417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Legislature </a:t>
          </a:r>
          <a:r>
            <a:rPr lang="en-US" sz="16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sets formulas for tax capacity and school district levy limits.</a:t>
          </a:r>
        </a:p>
      </dsp:txBody>
      <dsp:txXfrm>
        <a:off x="1724757" y="1062914"/>
        <a:ext cx="5174272" cy="695898"/>
      </dsp:txXfrm>
    </dsp:sp>
    <dsp:sp modelId="{D4566CC6-9759-4508-9DFA-027BA0B1B77D}">
      <dsp:nvSpPr>
        <dsp:cNvPr id="0" name=""/>
        <dsp:cNvSpPr/>
      </dsp:nvSpPr>
      <dsp:spPr>
        <a:xfrm rot="10800000">
          <a:off x="0" y="2742"/>
          <a:ext cx="1724757" cy="107061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65" tIns="170688" rIns="12266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Step 1</a:t>
          </a:r>
        </a:p>
      </dsp:txBody>
      <dsp:txXfrm rot="-10800000">
        <a:off x="0" y="2742"/>
        <a:ext cx="1724757" cy="695898"/>
      </dsp:txXfrm>
    </dsp:sp>
    <dsp:sp modelId="{4C378B81-76D7-4059-8FA8-B6A9F833E9C8}">
      <dsp:nvSpPr>
        <dsp:cNvPr id="0" name=""/>
        <dsp:cNvSpPr/>
      </dsp:nvSpPr>
      <dsp:spPr>
        <a:xfrm>
          <a:off x="1724757" y="2742"/>
          <a:ext cx="5174272" cy="69589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59" tIns="203200" rIns="104959" bIns="2032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City or County Assessor </a:t>
          </a:r>
          <a:r>
            <a:rPr lang="en-US" sz="1600" kern="1200" dirty="0"/>
            <a:t>determines estimated market value for each parcel of property.</a:t>
          </a:r>
        </a:p>
      </dsp:txBody>
      <dsp:txXfrm>
        <a:off x="1724757" y="2742"/>
        <a:ext cx="5174272" cy="6958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3EB74-8339-43D5-8C04-DFE56B9D77AF}">
      <dsp:nvSpPr>
        <dsp:cNvPr id="0" name=""/>
        <dsp:cNvSpPr/>
      </dsp:nvSpPr>
      <dsp:spPr>
        <a:xfrm>
          <a:off x="4911" y="997940"/>
          <a:ext cx="1522511" cy="2026843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September 8: MDE prepared &amp; distributed first draft of levy limit report setting maximum authorized levy</a:t>
          </a:r>
        </a:p>
      </dsp:txBody>
      <dsp:txXfrm>
        <a:off x="49504" y="1042533"/>
        <a:ext cx="1433325" cy="1937657"/>
      </dsp:txXfrm>
    </dsp:sp>
    <dsp:sp modelId="{EB0AFB1B-EBEF-49AB-AD65-36D70D07341D}">
      <dsp:nvSpPr>
        <dsp:cNvPr id="0" name=""/>
        <dsp:cNvSpPr/>
      </dsp:nvSpPr>
      <dsp:spPr>
        <a:xfrm>
          <a:off x="1679674" y="1822571"/>
          <a:ext cx="322772" cy="377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679674" y="1898087"/>
        <a:ext cx="225940" cy="226550"/>
      </dsp:txXfrm>
    </dsp:sp>
    <dsp:sp modelId="{40DED539-322E-494E-922A-39D3627D7E46}">
      <dsp:nvSpPr>
        <dsp:cNvPr id="0" name=""/>
        <dsp:cNvSpPr/>
      </dsp:nvSpPr>
      <dsp:spPr>
        <a:xfrm>
          <a:off x="2136427" y="997940"/>
          <a:ext cx="1522511" cy="2026843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September 19: School Board approved proposed levy amounts</a:t>
          </a:r>
        </a:p>
      </dsp:txBody>
      <dsp:txXfrm>
        <a:off x="2181020" y="1042533"/>
        <a:ext cx="1433325" cy="1937657"/>
      </dsp:txXfrm>
    </dsp:sp>
    <dsp:sp modelId="{D025DB94-8FD2-450F-903C-6F9809989290}">
      <dsp:nvSpPr>
        <dsp:cNvPr id="0" name=""/>
        <dsp:cNvSpPr/>
      </dsp:nvSpPr>
      <dsp:spPr>
        <a:xfrm>
          <a:off x="3811190" y="1822571"/>
          <a:ext cx="322772" cy="377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811190" y="1898087"/>
        <a:ext cx="225940" cy="226550"/>
      </dsp:txXfrm>
    </dsp:sp>
    <dsp:sp modelId="{7ED90B12-6146-4C82-B89B-9ABFC212A4EB}">
      <dsp:nvSpPr>
        <dsp:cNvPr id="0" name=""/>
        <dsp:cNvSpPr/>
      </dsp:nvSpPr>
      <dsp:spPr>
        <a:xfrm>
          <a:off x="4267944" y="997940"/>
          <a:ext cx="1522511" cy="2026843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Mid-November: County mailed “Proposed Property Tax Statements” to all property owners </a:t>
          </a:r>
        </a:p>
      </dsp:txBody>
      <dsp:txXfrm>
        <a:off x="4312537" y="1042533"/>
        <a:ext cx="1433325" cy="1937657"/>
      </dsp:txXfrm>
    </dsp:sp>
    <dsp:sp modelId="{0D2E50B0-6D88-4923-9282-6E3FD2744362}">
      <dsp:nvSpPr>
        <dsp:cNvPr id="0" name=""/>
        <dsp:cNvSpPr/>
      </dsp:nvSpPr>
      <dsp:spPr>
        <a:xfrm>
          <a:off x="5942707" y="1822571"/>
          <a:ext cx="322772" cy="377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942707" y="1898087"/>
        <a:ext cx="225940" cy="226550"/>
      </dsp:txXfrm>
    </dsp:sp>
    <dsp:sp modelId="{CCDBDAFE-6E4A-4D4D-BF80-3DDFF6DC45B2}">
      <dsp:nvSpPr>
        <dsp:cNvPr id="0" name=""/>
        <dsp:cNvSpPr/>
      </dsp:nvSpPr>
      <dsp:spPr>
        <a:xfrm>
          <a:off x="6399460" y="997940"/>
          <a:ext cx="1522511" cy="2026843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December 5: Public hearing on proposed levy at regular meeting </a:t>
          </a:r>
        </a:p>
      </dsp:txBody>
      <dsp:txXfrm>
        <a:off x="6444053" y="1042533"/>
        <a:ext cx="1433325" cy="1937657"/>
      </dsp:txXfrm>
    </dsp:sp>
    <dsp:sp modelId="{177EC362-F2F6-465D-8AB3-E245282A217A}">
      <dsp:nvSpPr>
        <dsp:cNvPr id="0" name=""/>
        <dsp:cNvSpPr/>
      </dsp:nvSpPr>
      <dsp:spPr>
        <a:xfrm>
          <a:off x="8074223" y="1822571"/>
          <a:ext cx="322772" cy="377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8074223" y="1898087"/>
        <a:ext cx="225940" cy="226550"/>
      </dsp:txXfrm>
    </dsp:sp>
    <dsp:sp modelId="{A3911055-8D72-41DF-91F7-52DA379B62B7}">
      <dsp:nvSpPr>
        <dsp:cNvPr id="0" name=""/>
        <dsp:cNvSpPr/>
      </dsp:nvSpPr>
      <dsp:spPr>
        <a:xfrm>
          <a:off x="8530976" y="997940"/>
          <a:ext cx="1522511" cy="2026843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Following hearing, School Board will certify final levy amounts</a:t>
          </a:r>
        </a:p>
      </dsp:txBody>
      <dsp:txXfrm>
        <a:off x="8575569" y="1042533"/>
        <a:ext cx="1433325" cy="19376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E39CA-6286-459A-831B-13A35A42509F}">
      <dsp:nvSpPr>
        <dsp:cNvPr id="0" name=""/>
        <dsp:cNvSpPr/>
      </dsp:nvSpPr>
      <dsp:spPr>
        <a:xfrm rot="5400000">
          <a:off x="5876237" y="-3155031"/>
          <a:ext cx="774811" cy="7282603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/>
            <a:t>General Fund - Voter Approved Operating Referendum</a:t>
          </a:r>
        </a:p>
      </dsp:txBody>
      <dsp:txXfrm rot="-5400000">
        <a:off x="2622342" y="136687"/>
        <a:ext cx="7244780" cy="699165"/>
      </dsp:txXfrm>
    </dsp:sp>
    <dsp:sp modelId="{B728A119-189B-47FC-B2E0-E23AD8E76516}">
      <dsp:nvSpPr>
        <dsp:cNvPr id="0" name=""/>
        <dsp:cNvSpPr/>
      </dsp:nvSpPr>
      <dsp:spPr>
        <a:xfrm>
          <a:off x="153454" y="2013"/>
          <a:ext cx="2468886" cy="968513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Category:</a:t>
          </a:r>
        </a:p>
      </dsp:txBody>
      <dsp:txXfrm>
        <a:off x="200733" y="49292"/>
        <a:ext cx="2374328" cy="873955"/>
      </dsp:txXfrm>
    </dsp:sp>
    <dsp:sp modelId="{2215ACF1-B38C-471E-ABD3-C7EE58630362}">
      <dsp:nvSpPr>
        <dsp:cNvPr id="0" name=""/>
        <dsp:cNvSpPr/>
      </dsp:nvSpPr>
      <dsp:spPr>
        <a:xfrm rot="5400000">
          <a:off x="5876237" y="-2138091"/>
          <a:ext cx="774811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-$154,328</a:t>
          </a:r>
        </a:p>
      </dsp:txBody>
      <dsp:txXfrm rot="-5400000">
        <a:off x="2622342" y="1153627"/>
        <a:ext cx="7244780" cy="699165"/>
      </dsp:txXfrm>
    </dsp:sp>
    <dsp:sp modelId="{4528AB83-A428-454D-B8FB-55406A38328C}">
      <dsp:nvSpPr>
        <dsp:cNvPr id="0" name=""/>
        <dsp:cNvSpPr/>
      </dsp:nvSpPr>
      <dsp:spPr>
        <a:xfrm>
          <a:off x="153454" y="1018953"/>
          <a:ext cx="2468886" cy="968513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Change:</a:t>
          </a:r>
        </a:p>
      </dsp:txBody>
      <dsp:txXfrm>
        <a:off x="200733" y="1066232"/>
        <a:ext cx="2374328" cy="873955"/>
      </dsp:txXfrm>
    </dsp:sp>
    <dsp:sp modelId="{B711DDEE-43C9-4E7E-A313-EC26EE1566E0}">
      <dsp:nvSpPr>
        <dsp:cNvPr id="0" name=""/>
        <dsp:cNvSpPr/>
      </dsp:nvSpPr>
      <dsp:spPr>
        <a:xfrm rot="5400000">
          <a:off x="5876237" y="-1121151"/>
          <a:ext cx="774811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General Operating Expenses</a:t>
          </a:r>
        </a:p>
      </dsp:txBody>
      <dsp:txXfrm rot="-5400000">
        <a:off x="2622342" y="2170567"/>
        <a:ext cx="7244780" cy="699165"/>
      </dsp:txXfrm>
    </dsp:sp>
    <dsp:sp modelId="{A771E2F4-3477-483F-AB39-9F3F2420A456}">
      <dsp:nvSpPr>
        <dsp:cNvPr id="0" name=""/>
        <dsp:cNvSpPr/>
      </dsp:nvSpPr>
      <dsp:spPr>
        <a:xfrm>
          <a:off x="153454" y="2035892"/>
          <a:ext cx="2468886" cy="968513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Use of Funds:</a:t>
          </a:r>
        </a:p>
      </dsp:txBody>
      <dsp:txXfrm>
        <a:off x="200733" y="2083171"/>
        <a:ext cx="2374328" cy="873955"/>
      </dsp:txXfrm>
    </dsp:sp>
    <dsp:sp modelId="{D45CA72A-E10A-4DD5-BF35-9A808AF02A69}">
      <dsp:nvSpPr>
        <dsp:cNvPr id="0" name=""/>
        <dsp:cNvSpPr/>
      </dsp:nvSpPr>
      <dsp:spPr>
        <a:xfrm rot="5400000">
          <a:off x="5876237" y="-104212"/>
          <a:ext cx="774811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/>
            <a:t>Voter approved operating referendum authority based on current year student count that is lower than prior year</a:t>
          </a:r>
        </a:p>
      </dsp:txBody>
      <dsp:txXfrm rot="-5400000">
        <a:off x="2622342" y="3187506"/>
        <a:ext cx="7244780" cy="699165"/>
      </dsp:txXfrm>
    </dsp:sp>
    <dsp:sp modelId="{8CE3574E-1871-46B1-98C5-182A37602C56}">
      <dsp:nvSpPr>
        <dsp:cNvPr id="0" name=""/>
        <dsp:cNvSpPr/>
      </dsp:nvSpPr>
      <dsp:spPr>
        <a:xfrm>
          <a:off x="153454" y="3052832"/>
          <a:ext cx="2468886" cy="968513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Reason for Change:</a:t>
          </a:r>
        </a:p>
      </dsp:txBody>
      <dsp:txXfrm>
        <a:off x="200733" y="3100111"/>
        <a:ext cx="2374328" cy="87395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E39CA-6286-459A-831B-13A35A42509F}">
      <dsp:nvSpPr>
        <dsp:cNvPr id="0" name=""/>
        <dsp:cNvSpPr/>
      </dsp:nvSpPr>
      <dsp:spPr>
        <a:xfrm rot="5400000">
          <a:off x="5876237" y="-3155031"/>
          <a:ext cx="774811" cy="7282603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/>
            <a:t>General Fund – Capital Project Referendum</a:t>
          </a:r>
        </a:p>
      </dsp:txBody>
      <dsp:txXfrm rot="-5400000">
        <a:off x="2622342" y="136687"/>
        <a:ext cx="7244780" cy="699165"/>
      </dsp:txXfrm>
    </dsp:sp>
    <dsp:sp modelId="{B728A119-189B-47FC-B2E0-E23AD8E76516}">
      <dsp:nvSpPr>
        <dsp:cNvPr id="0" name=""/>
        <dsp:cNvSpPr/>
      </dsp:nvSpPr>
      <dsp:spPr>
        <a:xfrm>
          <a:off x="153454" y="2013"/>
          <a:ext cx="2468886" cy="968513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Category:</a:t>
          </a:r>
        </a:p>
      </dsp:txBody>
      <dsp:txXfrm>
        <a:off x="200733" y="49292"/>
        <a:ext cx="2374328" cy="873955"/>
      </dsp:txXfrm>
    </dsp:sp>
    <dsp:sp modelId="{2215ACF1-B38C-471E-ABD3-C7EE58630362}">
      <dsp:nvSpPr>
        <dsp:cNvPr id="0" name=""/>
        <dsp:cNvSpPr/>
      </dsp:nvSpPr>
      <dsp:spPr>
        <a:xfrm rot="5400000">
          <a:off x="5876237" y="-2138091"/>
          <a:ext cx="774811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+$383,601</a:t>
          </a:r>
        </a:p>
      </dsp:txBody>
      <dsp:txXfrm rot="-5400000">
        <a:off x="2622342" y="1153627"/>
        <a:ext cx="7244780" cy="699165"/>
      </dsp:txXfrm>
    </dsp:sp>
    <dsp:sp modelId="{4528AB83-A428-454D-B8FB-55406A38328C}">
      <dsp:nvSpPr>
        <dsp:cNvPr id="0" name=""/>
        <dsp:cNvSpPr/>
      </dsp:nvSpPr>
      <dsp:spPr>
        <a:xfrm>
          <a:off x="153454" y="1018953"/>
          <a:ext cx="2468886" cy="968513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Change:</a:t>
          </a:r>
        </a:p>
      </dsp:txBody>
      <dsp:txXfrm>
        <a:off x="200733" y="1066232"/>
        <a:ext cx="2374328" cy="873955"/>
      </dsp:txXfrm>
    </dsp:sp>
    <dsp:sp modelId="{B711DDEE-43C9-4E7E-A313-EC26EE1566E0}">
      <dsp:nvSpPr>
        <dsp:cNvPr id="0" name=""/>
        <dsp:cNvSpPr/>
      </dsp:nvSpPr>
      <dsp:spPr>
        <a:xfrm rot="5400000">
          <a:off x="5876237" y="-1121151"/>
          <a:ext cx="774811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Technology costs</a:t>
          </a:r>
        </a:p>
      </dsp:txBody>
      <dsp:txXfrm rot="-5400000">
        <a:off x="2622342" y="2170567"/>
        <a:ext cx="7244780" cy="699165"/>
      </dsp:txXfrm>
    </dsp:sp>
    <dsp:sp modelId="{A771E2F4-3477-483F-AB39-9F3F2420A456}">
      <dsp:nvSpPr>
        <dsp:cNvPr id="0" name=""/>
        <dsp:cNvSpPr/>
      </dsp:nvSpPr>
      <dsp:spPr>
        <a:xfrm>
          <a:off x="153454" y="2035892"/>
          <a:ext cx="2468886" cy="968513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Use of Funds:</a:t>
          </a:r>
        </a:p>
      </dsp:txBody>
      <dsp:txXfrm>
        <a:off x="200733" y="2083171"/>
        <a:ext cx="2374328" cy="873955"/>
      </dsp:txXfrm>
    </dsp:sp>
    <dsp:sp modelId="{D45CA72A-E10A-4DD5-BF35-9A808AF02A69}">
      <dsp:nvSpPr>
        <dsp:cNvPr id="0" name=""/>
        <dsp:cNvSpPr/>
      </dsp:nvSpPr>
      <dsp:spPr>
        <a:xfrm rot="5400000">
          <a:off x="5876237" y="-104212"/>
          <a:ext cx="774811" cy="7282603"/>
        </a:xfrm>
        <a:prstGeom prst="round2SameRect">
          <a:avLst/>
        </a:prstGeom>
        <a:solidFill>
          <a:prstClr val="white">
            <a:lumMod val="95000"/>
            <a:alpha val="90000"/>
          </a:prstClr>
        </a:solidFill>
        <a:ln w="12700" cap="flat" cmpd="sng" algn="ctr">
          <a:solidFill>
            <a:srgbClr val="242852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Levy is based on voter approved tax rate applied to tax base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District’s tax base increased</a:t>
          </a:r>
        </a:p>
      </dsp:txBody>
      <dsp:txXfrm rot="-5400000">
        <a:off x="2622342" y="3187506"/>
        <a:ext cx="7244780" cy="699165"/>
      </dsp:txXfrm>
    </dsp:sp>
    <dsp:sp modelId="{8CE3574E-1871-46B1-98C5-182A37602C56}">
      <dsp:nvSpPr>
        <dsp:cNvPr id="0" name=""/>
        <dsp:cNvSpPr/>
      </dsp:nvSpPr>
      <dsp:spPr>
        <a:xfrm>
          <a:off x="153454" y="3052832"/>
          <a:ext cx="2468886" cy="968513"/>
        </a:xfrm>
        <a:prstGeom prst="roundRect">
          <a:avLst/>
        </a:prstGeom>
        <a:solidFill>
          <a:prstClr val="white">
            <a:lumMod val="95000"/>
          </a:prst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/>
              </a:solidFill>
              <a:latin typeface="Calibri" panose="020F0502020204030204"/>
              <a:ea typeface="+mn-ea"/>
              <a:cs typeface="+mn-cs"/>
            </a:rPr>
            <a:t>Reasons for Change:</a:t>
          </a:r>
        </a:p>
      </dsp:txBody>
      <dsp:txXfrm>
        <a:off x="200733" y="3100111"/>
        <a:ext cx="2374328" cy="873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AA3FB-2FBD-4338-8270-2B2F88CC5298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D044F-60BF-4BAC-917C-CAF8522C0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0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Meeting can occur on the 25</a:t>
            </a:r>
            <a:r>
              <a:rPr lang="en-US" baseline="30000" dirty="0"/>
              <a:t>th</a:t>
            </a:r>
            <a:r>
              <a:rPr lang="en-US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22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Meeting can occur on the 25</a:t>
            </a:r>
            <a:r>
              <a:rPr lang="en-US" baseline="30000" dirty="0"/>
              <a:t>th</a:t>
            </a:r>
            <a:r>
              <a:rPr lang="en-US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85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General Education Formula Lags Inflation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89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57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50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*Duplicate slide if you need more explanation slides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-Right click in text box and select, “Edit Text”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11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*Duplicate slide if you need more explanation slides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-Right click in text box and select, “Edit Text”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39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*Duplicate slide if you need more explanation slides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-Right click in text box and select, “Edit Text”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D044F-60BF-4BAC-917C-CAF8522C09D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1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AD1B6-1303-E544-ABBD-7E5673FC1DB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2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22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004FA-07D6-4454-A783-A6DDA9A8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44E3FE-FAFE-4DB5-8667-6DAC0B2E1E78}" type="datetime1">
              <a:rPr lang="en-US" altLang="en-US" smtClean="0"/>
              <a:pPr>
                <a:defRPr/>
              </a:pPr>
              <a:t>12/5/2022</a:t>
            </a:fld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E6AC6-7093-4A6C-B1E6-0CCAA09187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A5E9C7-D018-410F-A1E2-6130783B4C2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930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90B97-BF4C-434D-A12F-8037EC305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3F114-0539-4992-9137-0EEA0F0DB3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E4A53-A77E-C643-9971-CA528C8654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10972800" cy="4622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2">
            <a:extLst>
              <a:ext uri="{FF2B5EF4-FFF2-40B4-BE49-F238E27FC236}">
                <a16:creationId xmlns:a16="http://schemas.microsoft.com/office/drawing/2014/main" id="{12A05EF1-2C94-2544-98D2-9C0533B54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387635"/>
            <a:ext cx="10959049" cy="6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40787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90B97-BF4C-434D-A12F-8037EC305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3F114-0539-4992-9137-0EEA0F0DB3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E4A53-A77E-C643-9971-CA528C8654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10972800" cy="4622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2">
            <a:extLst>
              <a:ext uri="{FF2B5EF4-FFF2-40B4-BE49-F238E27FC236}">
                <a16:creationId xmlns:a16="http://schemas.microsoft.com/office/drawing/2014/main" id="{12A05EF1-2C94-2544-98D2-9C0533B54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387635"/>
            <a:ext cx="10959049" cy="6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56673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2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000" b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66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7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2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48E657B-C265-AD32-55A2-1622169820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2370" y="605896"/>
            <a:ext cx="3084844" cy="564620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dirty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600" dirty="0">
                <a:solidFill>
                  <a:srgbClr val="FFFFFF"/>
                </a:solidFill>
              </a:rPr>
              <a:t>Test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76091E62-E061-6445-AFC1-456E0EFA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3AA9470-CCB1-6184-D56D-EC9899E2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DCEFD8-A8B3-4FF4-81DD-3D83BE748E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9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40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1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D59A5-B004-4956-AA7B-14C92361874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DCEFD8-A8B3-4FF4-81DD-3D83BE748E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4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accent6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b="0" u="none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skillscommons.org/showcases/open-courseware/business/financial-management-online-courses/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8A9447-DEFF-40A5-8673-B7A365C3F8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0C21F9-FD6D-4457-B130-1A531F242B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1949CB-9F4F-4EC2-A460-C132FA493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885" y="755490"/>
            <a:ext cx="3659246" cy="292608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Richfield Public Schools, ISD 280</a:t>
            </a:r>
            <a:r>
              <a:rPr lang="en-US" sz="3400" dirty="0">
                <a:solidFill>
                  <a:srgbClr val="FFFFFF"/>
                </a:solidFill>
              </a:rPr>
              <a:t/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/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  <a:latin typeface="+mn-lt"/>
              </a:rPr>
              <a:t>Public Hearing for Taxes Payable in 2023</a:t>
            </a:r>
            <a:endParaRPr lang="en-US" sz="3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2B7C4-ED3A-4CC7-A527-F73DDE839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885" y="3903806"/>
            <a:ext cx="3659246" cy="2639835"/>
          </a:xfrm>
        </p:spPr>
        <p:txBody>
          <a:bodyPr>
            <a:normAutofit/>
          </a:bodyPr>
          <a:lstStyle/>
          <a:p>
            <a:pPr algn="ctr"/>
            <a:r>
              <a:rPr lang="en-US" sz="1500" dirty="0">
                <a:solidFill>
                  <a:srgbClr val="FFFFFF"/>
                </a:solidFill>
                <a:latin typeface="+mn-lt"/>
              </a:rPr>
              <a:t>December 5, 2022</a:t>
            </a:r>
          </a:p>
          <a:p>
            <a:pPr algn="ctr"/>
            <a:endParaRPr lang="en-US" sz="1500" dirty="0">
              <a:solidFill>
                <a:srgbClr val="FFFFFF"/>
              </a:solidFill>
              <a:latin typeface="+mn-lt"/>
            </a:endParaRPr>
          </a:p>
          <a:p>
            <a:pPr algn="ctr"/>
            <a:r>
              <a:rPr lang="en-US" sz="1500" dirty="0">
                <a:solidFill>
                  <a:srgbClr val="FFFFFF"/>
                </a:solidFill>
                <a:latin typeface="+mn-lt"/>
              </a:rPr>
              <a:t>Presented By: 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  <a:latin typeface="+mn-lt"/>
              </a:rPr>
              <a:t>Craig </a:t>
            </a:r>
            <a:r>
              <a:rPr lang="en-US" sz="1500" dirty="0" err="1">
                <a:solidFill>
                  <a:srgbClr val="FFFFFF"/>
                </a:solidFill>
                <a:latin typeface="+mn-lt"/>
              </a:rPr>
              <a:t>holje</a:t>
            </a:r>
            <a:r>
              <a:rPr lang="en-US" sz="1500" dirty="0">
                <a:solidFill>
                  <a:srgbClr val="FFFFFF"/>
                </a:solidFill>
                <a:latin typeface="+mn-lt"/>
              </a:rPr>
              <a:t>,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  <a:latin typeface="+mn-lt"/>
              </a:rPr>
              <a:t>chief human resources &amp; administrative officer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F6EF4B-2F40-485B-9F36-084731486A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A66B12C7-DF25-F337-30AD-53022C34A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487" y="133276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29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93B2B3-FA60-447F-BFC1-9DCB7437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in Levy Cycles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EBB4867-2EFD-656A-FC2B-D557359F8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90417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3CA4BB-2FF6-4088-91A9-FAA7B87B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F114-0539-4992-9137-0EEA0F0DB34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6850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4B9D-B682-41FF-978A-E28B8C488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Budget Information</a:t>
            </a:r>
            <a:r>
              <a:rPr lang="en-US" sz="4800" dirty="0">
                <a:latin typeface="+mn-lt"/>
              </a:rPr>
              <a:t/>
            </a:r>
            <a:br>
              <a:rPr lang="en-US" sz="4800" dirty="0">
                <a:latin typeface="+mn-lt"/>
              </a:rPr>
            </a:br>
            <a:r>
              <a:rPr lang="en-US" sz="4800" dirty="0">
                <a:latin typeface="+mn-lt"/>
              </a:rPr>
              <a:t>__________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CAA2-35FA-41D0-948A-5E8EA8B47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2128" y="594359"/>
            <a:ext cx="6492240" cy="583553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800" b="1" dirty="0"/>
              <a:t>S</a:t>
            </a:r>
            <a:r>
              <a:rPr lang="en-US" sz="3800" b="1" dirty="0">
                <a:latin typeface="+mn-lt"/>
              </a:rPr>
              <a:t>chool district budgets are divided into separate funds, based on purposes of revenue, as required by law.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3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Our District’s Funds:</a:t>
            </a:r>
          </a:p>
          <a:p>
            <a:pPr marL="484632" lvl="1" indent="-283464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General 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Food Service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Community Service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Building Construction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Debt Service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Trust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Internal Service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OPEB* Trust</a:t>
            </a:r>
          </a:p>
          <a:p>
            <a:pPr marL="484632" lvl="1" indent="-28346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sz="2900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OPEB* Debt Service</a:t>
            </a:r>
          </a:p>
          <a:p>
            <a:pPr marL="628650" lvl="1" indent="-171450"/>
            <a:endParaRPr 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01168" lvl="1" indent="0">
              <a:buNone/>
            </a:pPr>
            <a:r>
              <a:rPr lang="en-US" sz="1600" i="1" dirty="0">
                <a:solidFill>
                  <a:schemeClr val="tx1"/>
                </a:solidFill>
                <a:cs typeface="Arial" panose="020B0604020202020204" pitchFamily="34" charset="0"/>
              </a:rPr>
              <a:t>*Other Post-Employment Benefits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2B4E8-6766-487B-8E38-F230DCD2AF16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57200" y="2926080"/>
            <a:ext cx="3200400" cy="33791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900" spc="30" dirty="0">
                <a:solidFill>
                  <a:schemeClr val="bg1"/>
                </a:solidFill>
                <a:latin typeface="+mn-lt"/>
              </a:rPr>
              <a:t>Because approval of school district budget lags certification of tax levy by six months, state requires </a:t>
            </a:r>
            <a:r>
              <a:rPr lang="en-US" sz="1900" i="1" u="sng" spc="30" dirty="0">
                <a:solidFill>
                  <a:schemeClr val="bg1"/>
                </a:solidFill>
                <a:latin typeface="+mn-lt"/>
              </a:rPr>
              <a:t>only current year budget information be presented at this hearing. Fiscal Year </a:t>
            </a:r>
            <a:br>
              <a:rPr lang="en-US" sz="1900" i="1" u="sng" spc="30" dirty="0">
                <a:solidFill>
                  <a:schemeClr val="bg1"/>
                </a:solidFill>
                <a:latin typeface="+mn-lt"/>
              </a:rPr>
            </a:br>
            <a:r>
              <a:rPr lang="en-US" sz="1900" i="1" u="sng" spc="30" dirty="0">
                <a:solidFill>
                  <a:schemeClr val="bg1"/>
                </a:solidFill>
                <a:latin typeface="+mn-lt"/>
              </a:rPr>
              <a:t>2023-24 budget will be </a:t>
            </a:r>
            <a:r>
              <a:rPr lang="en-US" sz="1900" i="1" u="sng" spc="30" dirty="0">
                <a:solidFill>
                  <a:schemeClr val="bg1"/>
                </a:solidFill>
              </a:rPr>
              <a:t>adopted by School Board</a:t>
            </a:r>
            <a:r>
              <a:rPr lang="en-US" sz="1900" i="1" u="sng" spc="30" dirty="0">
                <a:solidFill>
                  <a:schemeClr val="bg1"/>
                </a:solidFill>
                <a:latin typeface="+mn-lt"/>
              </a:rPr>
              <a:t> in June 2023.</a:t>
            </a:r>
          </a:p>
          <a:p>
            <a:endParaRPr lang="en-US" dirty="0"/>
          </a:p>
        </p:txBody>
      </p:sp>
      <p:pic>
        <p:nvPicPr>
          <p:cNvPr id="7" name="Picture 6" descr="Jars of coins">
            <a:extLst>
              <a:ext uri="{FF2B5EF4-FFF2-40B4-BE49-F238E27FC236}">
                <a16:creationId xmlns:a16="http://schemas.microsoft.com/office/drawing/2014/main" id="{CB7FE960-5F64-FD9E-A042-35CF042E51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820" b="100000" l="1622" r="97965">
                        <a14:foregroundMark x1="3481" y1="12295" x2="1888" y2="87869"/>
                        <a14:foregroundMark x1="1888" y1="87869" x2="71917" y2="97295"/>
                        <a14:foregroundMark x1="71917" y1="97295" x2="88201" y2="96803"/>
                        <a14:foregroundMark x1="88201" y1="96803" x2="97994" y2="66148"/>
                        <a14:foregroundMark x1="97994" y1="66148" x2="96962" y2="22295"/>
                        <a14:foregroundMark x1="96962" y1="22295" x2="85398" y2="10820"/>
                        <a14:foregroundMark x1="85398" y1="10820" x2="8142" y2="7295"/>
                        <a14:foregroundMark x1="8142" y1="7295" x2="3717" y2="14180"/>
                        <a14:foregroundMark x1="86431" y1="9180" x2="97227" y2="37377"/>
                        <a14:foregroundMark x1="97227" y1="37377" x2="98230" y2="77787"/>
                        <a14:foregroundMark x1="98230" y1="77787" x2="86372" y2="93279"/>
                        <a14:foregroundMark x1="86372" y1="93279" x2="81209" y2="95410"/>
                        <a14:foregroundMark x1="90737" y1="17377" x2="94366" y2="89180"/>
                        <a14:foregroundMark x1="4159" y1="15492" x2="44897" y2="10410"/>
                        <a14:foregroundMark x1="44897" y1="10410" x2="59912" y2="16721"/>
                        <a14:foregroundMark x1="59912" y1="16721" x2="44808" y2="15082"/>
                        <a14:foregroundMark x1="44808" y1="15082" x2="67434" y2="12951"/>
                        <a14:foregroundMark x1="67434" y1="12951" x2="84572" y2="16721"/>
                        <a14:foregroundMark x1="84572" y1="16721" x2="96224" y2="56967"/>
                        <a14:foregroundMark x1="96224" y1="56967" x2="96873" y2="90738"/>
                        <a14:foregroundMark x1="96873" y1="90738" x2="92773" y2="92951"/>
                        <a14:foregroundMark x1="87109" y1="11066" x2="94602" y2="14180"/>
                        <a14:foregroundMark x1="77611" y1="19262" x2="60324" y2="18607"/>
                        <a14:foregroundMark x1="60324" y1="18607" x2="67286" y2="52869"/>
                        <a14:foregroundMark x1="67286" y1="52869" x2="50767" y2="46311"/>
                        <a14:foregroundMark x1="50767" y1="46311" x2="39558" y2="71803"/>
                        <a14:foregroundMark x1="39558" y1="71803" x2="19410" y2="78934"/>
                        <a14:foregroundMark x1="19410" y1="78934" x2="11268" y2="48934"/>
                        <a14:foregroundMark x1="11268" y1="48934" x2="22153" y2="28689"/>
                        <a14:foregroundMark x1="22153" y1="28689" x2="18437" y2="31230"/>
                        <a14:foregroundMark x1="78053" y1="11721" x2="91121" y2="10082"/>
                        <a14:foregroundMark x1="91121" y1="10082" x2="97994" y2="46639"/>
                        <a14:foregroundMark x1="97994" y1="46639" x2="97994" y2="81885"/>
                        <a14:foregroundMark x1="97994" y1="81885" x2="91416" y2="93525"/>
                        <a14:foregroundMark x1="96637" y1="12951" x2="80767" y2="10164"/>
                        <a14:foregroundMark x1="80767" y1="10164" x2="91180" y2="12951"/>
                        <a14:foregroundMark x1="22301" y1="92951" x2="5251" y2="94836"/>
                        <a14:foregroundMark x1="5251" y1="94836" x2="23510" y2="90492"/>
                        <a14:foregroundMark x1="23510" y1="90492" x2="6637" y2="95410"/>
                        <a14:foregroundMark x1="6637" y1="95410" x2="23038" y2="92951"/>
                        <a14:foregroundMark x1="23038" y1="92951" x2="23658" y2="92951"/>
                        <a14:foregroundMark x1="1681" y1="85410" x2="3274" y2="97951"/>
                        <a14:foregroundMark x1="97050" y1="78443" x2="85103" y2="99918"/>
                        <a14:foregroundMark x1="97463" y1="94918" x2="86578" y2="99918"/>
                        <a14:foregroundMark x1="97493" y1="94918" x2="96195" y2="91639"/>
                        <a14:foregroundMark x1="54484" y1="28033" x2="34720" y2="26885"/>
                        <a14:foregroundMark x1="34720" y1="26885" x2="24159" y2="52459"/>
                        <a14:foregroundMark x1="24159" y1="52459" x2="41062" y2="54590"/>
                        <a14:foregroundMark x1="41062" y1="54590" x2="32330" y2="27295"/>
                        <a14:foregroundMark x1="32330" y1="27295" x2="47640" y2="25656"/>
                        <a14:foregroundMark x1="47640" y1="25656" x2="32596" y2="38770"/>
                        <a14:foregroundMark x1="32596" y1="38770" x2="34100" y2="39344"/>
                        <a14:foregroundMark x1="75782" y1="9180" x2="95133" y2="5902"/>
                        <a14:foregroundMark x1="95133" y1="5902" x2="93894" y2="173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7065" y="4282752"/>
            <a:ext cx="3917735" cy="141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0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95CA7F-DFA5-A692-D2C2-E1D646BF2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47" y="906527"/>
            <a:ext cx="10692905" cy="504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22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</a:t>
            </a:r>
            <a:br>
              <a:rPr lang="en-US" dirty="0"/>
            </a:br>
            <a:r>
              <a:rPr lang="en-US" dirty="0"/>
              <a:t>- All Funds -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2022-23 Budget $87,905,683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FF5E4D-702B-5E0B-6A3E-B5D1C3A23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291" y="823839"/>
            <a:ext cx="7260709" cy="476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027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Revenue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2022-23 Budget $73,499,297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585167-C7E5-5819-1CC8-EF6771917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783" y="1285875"/>
            <a:ext cx="74104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95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Expenditures</a:t>
            </a:r>
            <a:br>
              <a:rPr lang="en-US" dirty="0"/>
            </a:br>
            <a:r>
              <a:rPr lang="en-US" dirty="0"/>
              <a:t>- by Object -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2022-23 Budget $74,595,187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133C28-E0FE-13A0-AAFE-C1CCE9544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5578" y="1014412"/>
            <a:ext cx="700087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358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Expenditures</a:t>
            </a:r>
            <a:br>
              <a:rPr lang="en-US" dirty="0"/>
            </a:br>
            <a:r>
              <a:rPr lang="en-US" dirty="0"/>
              <a:t>- by Program -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2022-23 Budget $74,595,187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DBFB7F-8AD1-6E22-1B2A-A5CD23654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298" y="1047750"/>
            <a:ext cx="62007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394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Payable 2023 Property Tax Levy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C8FFE0A-1DE9-93FD-B91B-C9701F52BE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236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 Tax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D65C9-E358-4C87-B65A-F83D31F59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Every owner of taxable property pays property taxes to various “taxing jurisdictions” (county, city/township, school district, special districts) in which property is located</a:t>
            </a:r>
          </a:p>
          <a:p>
            <a:pPr lvl="1"/>
            <a:r>
              <a:rPr lang="en-US" dirty="0"/>
              <a:t>Each taxing jurisdiction sets own tax levy, often based on limits in state law</a:t>
            </a:r>
          </a:p>
          <a:p>
            <a:pPr lvl="1"/>
            <a:r>
              <a:rPr lang="en-US" dirty="0"/>
              <a:t>County sends bills, collects taxes from property owners &amp; distributes funds back to other taxing jurisdictions</a:t>
            </a:r>
          </a:p>
        </p:txBody>
      </p:sp>
    </p:spTree>
    <p:extLst>
      <p:ext uri="{BB962C8B-B14F-4D97-AF65-F5344CB8AC3E}">
        <p14:creationId xmlns:p14="http://schemas.microsoft.com/office/powerpoint/2010/main" val="2561137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75219DE-C821-412B-BF34-1F970885CA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883DAC5-877A-4069-84E0-F651E2679A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45E9A2-EFBB-40F8-84F9-DA8A875989ED}"/>
              </a:ext>
            </a:extLst>
          </p:cNvPr>
          <p:cNvSpPr txBox="1"/>
          <p:nvPr/>
        </p:nvSpPr>
        <p:spPr>
          <a:xfrm>
            <a:off x="432259" y="654460"/>
            <a:ext cx="6642957" cy="60891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201168" lvl="1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z="2600" dirty="0">
                <a:solidFill>
                  <a:schemeClr val="bg1"/>
                </a:solidFill>
              </a:rPr>
              <a:t>Sample of parcel specific notice mailed to every property owner between November 11 &amp; November 24</a:t>
            </a:r>
          </a:p>
          <a:p>
            <a:pPr marL="201168" lvl="1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201168" lvl="1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z="2600" b="1" dirty="0">
                <a:solidFill>
                  <a:schemeClr val="bg1"/>
                </a:solidFill>
              </a:rPr>
              <a:t>Contents:</a:t>
            </a:r>
          </a:p>
          <a:p>
            <a:pPr marL="486918" lvl="1" indent="-28575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Proposed property taxes compared to last year</a:t>
            </a:r>
          </a:p>
          <a:p>
            <a:pPr marL="944118" lvl="2" indent="-28575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By taxing jurisdiction</a:t>
            </a:r>
          </a:p>
          <a:p>
            <a:pPr marL="944118" lvl="2" indent="-28575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By voter approved &amp; other for school district</a:t>
            </a:r>
          </a:p>
          <a:p>
            <a:pPr marL="486918" lvl="1" indent="-28575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Time &amp; place of public meetings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A9524C-9867-46B4-ABAF-CB92D66112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D237B6-DCEE-5BC4-D3F4-B49269F5757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7771" y="414627"/>
            <a:ext cx="4462674" cy="595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3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C79FA-6C0E-4C9E-B3A0-7EF743983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Minnesota State Law Requirements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D5F6B64-01A6-6356-0D7B-33A0340924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28279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4446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494D-577D-4775-9E57-5A67A60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District Property Taxes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D65C9-E358-4C87-B65A-F83D31F59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Each school district may levy taxes in over 40 different categories</a:t>
            </a:r>
          </a:p>
          <a:p>
            <a:pPr lvl="1"/>
            <a:r>
              <a:rPr lang="en-US" dirty="0"/>
              <a:t>Maximum levy amounts (calculated by MDE) for each category are set by:</a:t>
            </a:r>
          </a:p>
          <a:p>
            <a:pPr lvl="2"/>
            <a:r>
              <a:rPr lang="en-US" dirty="0"/>
              <a:t>State law</a:t>
            </a:r>
          </a:p>
          <a:p>
            <a:pPr lvl="2"/>
            <a:r>
              <a:rPr lang="en-US" dirty="0"/>
              <a:t>Voter approval</a:t>
            </a:r>
          </a:p>
          <a:p>
            <a:pPr lvl="1"/>
            <a:r>
              <a:rPr lang="en-US" dirty="0"/>
              <a:t>Property Tax Process</a:t>
            </a:r>
          </a:p>
          <a:p>
            <a:pPr lvl="2"/>
            <a:r>
              <a:rPr lang="en-US" dirty="0"/>
              <a:t>Key steps in process are summarized on next slide</a:t>
            </a:r>
          </a:p>
          <a:p>
            <a:pPr lvl="2"/>
            <a:r>
              <a:rPr lang="en-US" dirty="0"/>
              <a:t>Any of these steps may affect taxes on a parcel of property, but district has control over only 1 of 6 steps</a:t>
            </a:r>
          </a:p>
        </p:txBody>
      </p:sp>
    </p:spTree>
    <p:extLst>
      <p:ext uri="{BB962C8B-B14F-4D97-AF65-F5344CB8AC3E}">
        <p14:creationId xmlns:p14="http://schemas.microsoft.com/office/powerpoint/2010/main" val="1730908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46F21C41-00E0-18AD-6CE1-8CAACFDE4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330438"/>
              </p:ext>
            </p:extLst>
          </p:nvPr>
        </p:nvGraphicFramePr>
        <p:xfrm>
          <a:off x="4932577" y="343430"/>
          <a:ext cx="6899030" cy="6245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3" name="Arrow: Curved Left 52">
            <a:extLst>
              <a:ext uri="{FF2B5EF4-FFF2-40B4-BE49-F238E27FC236}">
                <a16:creationId xmlns:a16="http://schemas.microsoft.com/office/drawing/2014/main" id="{740AB13A-3613-6894-F457-8379CC930851}"/>
              </a:ext>
            </a:extLst>
          </p:cNvPr>
          <p:cNvSpPr/>
          <p:nvPr/>
        </p:nvSpPr>
        <p:spPr>
          <a:xfrm flipH="1">
            <a:off x="4157219" y="2856322"/>
            <a:ext cx="763574" cy="3413924"/>
          </a:xfrm>
          <a:prstGeom prst="curvedLef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5618384-0378-6B2A-B6F6-54683691B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School District Property Tax Process</a:t>
            </a:r>
            <a:r>
              <a:rPr lang="en-US" sz="48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4800" dirty="0">
                <a:solidFill>
                  <a:schemeClr val="bg1"/>
                </a:solidFill>
                <a:latin typeface="+mn-lt"/>
              </a:rPr>
            </a:br>
            <a:r>
              <a:rPr lang="en-US" sz="4800" dirty="0">
                <a:solidFill>
                  <a:schemeClr val="bg1"/>
                </a:solidFill>
                <a:latin typeface="+mn-lt"/>
              </a:rPr>
              <a:t>__________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461FDA4-A5D3-A77C-4617-7FD4829E7087}"/>
              </a:ext>
            </a:extLst>
          </p:cNvPr>
          <p:cNvSpPr txBox="1">
            <a:spLocks/>
          </p:cNvSpPr>
          <p:nvPr/>
        </p:nvSpPr>
        <p:spPr>
          <a:xfrm>
            <a:off x="457200" y="2926080"/>
            <a:ext cx="3200400" cy="337912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b="0" u="none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8691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900" i="1" spc="30" dirty="0">
                <a:solidFill>
                  <a:schemeClr val="bg1"/>
                </a:solidFill>
              </a:rPr>
              <a:t>Note: </a:t>
            </a:r>
            <a:r>
              <a:rPr lang="en-US" sz="1900" spc="30" dirty="0">
                <a:solidFill>
                  <a:schemeClr val="bg1"/>
                </a:solidFill>
              </a:rPr>
              <a:t>For certain levy categories, tax rates &amp; levy amounts are based on referendum market value, rather than tax capacity.</a:t>
            </a:r>
          </a:p>
        </p:txBody>
      </p:sp>
    </p:spTree>
    <p:extLst>
      <p:ext uri="{BB962C8B-B14F-4D97-AF65-F5344CB8AC3E}">
        <p14:creationId xmlns:p14="http://schemas.microsoft.com/office/powerpoint/2010/main" val="792326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E52E7-33BF-4E66-A325-AD7BCB4B7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District’s Tax Levy</a:t>
            </a:r>
            <a:br>
              <a:rPr lang="en-US" dirty="0"/>
            </a:br>
            <a:r>
              <a:rPr lang="en-US" dirty="0"/>
              <a:t>in 2022 (Payable 2023)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BA1C977-B1B9-4515-BD22-9C9ADCBEE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56740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8821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1DD368-B6D5-4784-7B43-9286343C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Autofit/>
          </a:bodyPr>
          <a:lstStyle/>
          <a:p>
            <a:r>
              <a:rPr lang="en-US" dirty="0"/>
              <a:t>Overview of District’s Proposed Tax Levy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DA6B9E-D748-EDD5-810E-7F5082D8714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2FF82BF-D607-F70E-0220-A1BC340A1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Proposed Payable 2023 tax levy is an increase from 2022 of $823,854 or 3.0%</a:t>
            </a:r>
          </a:p>
          <a:p>
            <a:pPr lvl="1"/>
            <a:r>
              <a:rPr lang="en-US" dirty="0"/>
              <a:t>Changes by levy category and reasons for major increases &amp; decreases in levy are included on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134386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34D8FF-DF1C-F8E9-E53A-A7652FD46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111" y="111966"/>
            <a:ext cx="8217778" cy="604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05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0F91-2A75-4265-909C-2C745FC3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Levy Changes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1EB66CA-58B4-C126-8F77-37D2A329F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0483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9786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0F91-2A75-4265-909C-2C745FC3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Levy Changes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1EB66CA-58B4-C126-8F77-37D2A329F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08048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0696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0F91-2A75-4265-909C-2C745FC3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Levy Changes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1EB66CA-58B4-C126-8F77-37D2A329F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68567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535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7274F-3165-4B68-AD4E-6C12CCC6C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Impacting Individual</a:t>
            </a:r>
            <a:br>
              <a:rPr lang="en-US" dirty="0"/>
            </a:br>
            <a:r>
              <a:rPr lang="en-US" dirty="0"/>
              <a:t>Taxpayers’ School Taxes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479B0F-4D01-46EA-AC7B-56014C731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75671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199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7274F-3165-4B68-AD4E-6C12CCC6C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Year School Levy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17943-E14F-42DC-9EB0-B31637EF9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Examples include school district taxes only &amp; are shown based on no change and a 17.3% increase in property value for residential homes over the past four years</a:t>
            </a:r>
          </a:p>
          <a:p>
            <a:pPr lvl="2"/>
            <a:r>
              <a:rPr lang="en-US" dirty="0"/>
              <a:t>Actual changes in value may be more or less than this for any parcel of property</a:t>
            </a:r>
          </a:p>
          <a:p>
            <a:pPr lvl="2"/>
            <a:r>
              <a:rPr lang="en-US" dirty="0"/>
              <a:t>Intended to provide a fair representation of what happened to school district property taxes over this period for typical properties</a:t>
            </a:r>
          </a:p>
          <a:p>
            <a:pPr lvl="1"/>
            <a:r>
              <a:rPr lang="en-US" dirty="0"/>
              <a:t>Examples are for property in City of Richfield</a:t>
            </a:r>
          </a:p>
          <a:p>
            <a:pPr lvl="1"/>
            <a:r>
              <a:rPr lang="en-US" dirty="0"/>
              <a:t>Amounts for 2023 are preliminary estimates; final amounts could change slightly</a:t>
            </a:r>
          </a:p>
          <a:p>
            <a:pPr lvl="1"/>
            <a:r>
              <a:rPr lang="en-US" dirty="0"/>
              <a:t>Estimates prepared by Ehlers (District’s municipal financial advisors)</a:t>
            </a:r>
          </a:p>
        </p:txBody>
      </p:sp>
    </p:spTree>
    <p:extLst>
      <p:ext uri="{BB962C8B-B14F-4D97-AF65-F5344CB8AC3E}">
        <p14:creationId xmlns:p14="http://schemas.microsoft.com/office/powerpoint/2010/main" val="159958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79FA-6C0E-4C9E-B3A0-7EF743983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Hearing 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7E46A-3229-02E4-606A-8DC638A53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Background Information on School Funding</a:t>
            </a:r>
          </a:p>
          <a:p>
            <a:pPr lvl="1"/>
            <a:r>
              <a:rPr lang="en-US" dirty="0"/>
              <a:t>District’s Budget</a:t>
            </a:r>
          </a:p>
          <a:p>
            <a:pPr lvl="1"/>
            <a:r>
              <a:rPr lang="en-US" dirty="0"/>
              <a:t>District’s Proposed Tax Levy for Taxes Payable in 2023</a:t>
            </a:r>
          </a:p>
          <a:p>
            <a:pPr lvl="1"/>
            <a:r>
              <a:rPr lang="en-US" dirty="0"/>
              <a:t>Public Comments</a:t>
            </a:r>
          </a:p>
        </p:txBody>
      </p:sp>
    </p:spTree>
    <p:extLst>
      <p:ext uri="{BB962C8B-B14F-4D97-AF65-F5344CB8AC3E}">
        <p14:creationId xmlns:p14="http://schemas.microsoft.com/office/powerpoint/2010/main" val="2070571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8B6150-55B5-CE96-3684-6A167AACC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75" y="459140"/>
            <a:ext cx="1061085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24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9C73-51FB-2715-8625-78003269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Estimated Changes in School Property Taxes, 2020-23</a:t>
            </a:r>
            <a:br>
              <a:rPr lang="en-US" dirty="0"/>
            </a:br>
            <a:r>
              <a:rPr lang="en-US" sz="2800" i="1" dirty="0">
                <a:solidFill>
                  <a:schemeClr val="accent2"/>
                </a:solidFill>
              </a:rPr>
              <a:t>Based on </a:t>
            </a:r>
            <a:r>
              <a:rPr lang="en-US" sz="2800" i="1" u="sng" dirty="0">
                <a:solidFill>
                  <a:schemeClr val="accent2"/>
                </a:solidFill>
              </a:rPr>
              <a:t>No Changes</a:t>
            </a:r>
            <a:r>
              <a:rPr lang="en-US" sz="2800" i="1" dirty="0">
                <a:solidFill>
                  <a:schemeClr val="accent2"/>
                </a:solidFill>
              </a:rPr>
              <a:t> in Property Value</a:t>
            </a:r>
            <a:endParaRPr lang="en-US" i="1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AEFE63-A6E5-1CCE-FD2E-4218BA3CB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9019"/>
            <a:ext cx="12192000" cy="404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691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9C73-51FB-2715-8625-78003269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Estimated Changes in School Property Taxes, 2020-23</a:t>
            </a:r>
            <a:br>
              <a:rPr lang="en-US" dirty="0"/>
            </a:br>
            <a:r>
              <a:rPr lang="en-US" sz="2800" i="1" dirty="0">
                <a:solidFill>
                  <a:schemeClr val="accent2"/>
                </a:solidFill>
              </a:rPr>
              <a:t>Based on </a:t>
            </a:r>
            <a:r>
              <a:rPr lang="en-US" sz="2800" i="1" u="sng" dirty="0">
                <a:solidFill>
                  <a:schemeClr val="accent2"/>
                </a:solidFill>
              </a:rPr>
              <a:t>No Changes</a:t>
            </a:r>
            <a:r>
              <a:rPr lang="en-US" sz="2800" i="1" dirty="0">
                <a:solidFill>
                  <a:schemeClr val="accent2"/>
                </a:solidFill>
              </a:rPr>
              <a:t> in Property Value</a:t>
            </a:r>
            <a:endParaRPr lang="en-US" i="1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D3C32A-505C-6A3A-7753-4A2DC3ECE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4403"/>
            <a:ext cx="12192000" cy="41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7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9C73-51FB-2715-8625-78003269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Estimated Changes in School Property Taxes, 2020-23</a:t>
            </a:r>
            <a:br>
              <a:rPr lang="en-US" dirty="0"/>
            </a:br>
            <a:r>
              <a:rPr lang="en-US" sz="2800" i="1" dirty="0">
                <a:solidFill>
                  <a:schemeClr val="accent2"/>
                </a:solidFill>
              </a:rPr>
              <a:t>Based on </a:t>
            </a:r>
            <a:r>
              <a:rPr lang="en-US" sz="2800" i="1" u="sng" dirty="0">
                <a:solidFill>
                  <a:schemeClr val="accent2"/>
                </a:solidFill>
              </a:rPr>
              <a:t>17.3% Cumulative Changes</a:t>
            </a:r>
            <a:r>
              <a:rPr lang="en-US" sz="2800" i="1" dirty="0">
                <a:solidFill>
                  <a:schemeClr val="accent2"/>
                </a:solidFill>
              </a:rPr>
              <a:t> in Property Value</a:t>
            </a:r>
            <a:endParaRPr lang="en-US" i="1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436137-7A80-8E3C-20AC-B4D7EBBE9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169"/>
            <a:ext cx="12192000" cy="404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634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9C73-51FB-2715-8625-78003269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Estimated Changes in School Property Taxes, 2020-23</a:t>
            </a:r>
            <a:br>
              <a:rPr lang="en-US" dirty="0"/>
            </a:br>
            <a:r>
              <a:rPr lang="en-US" sz="2800" i="1" dirty="0">
                <a:solidFill>
                  <a:schemeClr val="accent2"/>
                </a:solidFill>
              </a:rPr>
              <a:t>Based on </a:t>
            </a:r>
            <a:r>
              <a:rPr lang="en-US" sz="2800" i="1" u="sng" dirty="0">
                <a:solidFill>
                  <a:schemeClr val="accent2"/>
                </a:solidFill>
              </a:rPr>
              <a:t>17.3% Cumulative Changes</a:t>
            </a:r>
            <a:r>
              <a:rPr lang="en-US" sz="2800" i="1" dirty="0">
                <a:solidFill>
                  <a:schemeClr val="accent2"/>
                </a:solidFill>
              </a:rPr>
              <a:t> in Property Value</a:t>
            </a:r>
            <a:endParaRPr lang="en-US" i="1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373A2A-5D7C-DD64-DD15-A304C79EE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6604"/>
            <a:ext cx="12192000" cy="41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934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E8707B-E70D-4337-8E7F-E6C598A8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Property Tax Refunds &amp; Deferral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74520117-56BD-46ED-BE95-D503D91F58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2D586AE-7A81-49A0-82D4-41C1C05BFC55}"/>
              </a:ext>
            </a:extLst>
          </p:cNvPr>
          <p:cNvSpPr txBox="1">
            <a:spLocks/>
          </p:cNvSpPr>
          <p:nvPr/>
        </p:nvSpPr>
        <p:spPr>
          <a:xfrm>
            <a:off x="10480856" y="6356353"/>
            <a:ext cx="626533" cy="3661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898989"/>
                </a:solidFill>
                <a:latin typeface="Gotham-Book" pitchFamily="2" charset="0"/>
                <a:ea typeface="ヒラギノ角ゴ ProN W3" panose="020B0300000000000000" pitchFamily="34" charset="-128"/>
                <a:cs typeface="+mn-cs"/>
                <a:sym typeface="Gill Sans Std Light" panose="020B0502020104020203" pitchFamily="34" charset="-79"/>
              </a:defRPr>
            </a:lvl1pPr>
            <a:lvl2pPr marL="320675" indent="136525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2pPr>
            <a:lvl3pPr marL="641350" indent="273050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3pPr>
            <a:lvl4pPr marL="963613" indent="407988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4pPr>
            <a:lvl5pPr marL="1284288" indent="544513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5pPr>
            <a:lvl6pPr marL="2286000" algn="l" defTabSz="914400" rtl="0" eaLnBrk="1" latinLnBrk="0" hangingPunct="1"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6pPr>
            <a:lvl7pPr marL="2743200" algn="l" defTabSz="914400" rtl="0" eaLnBrk="1" latinLnBrk="0" hangingPunct="1"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7pPr>
            <a:lvl8pPr marL="3200400" algn="l" defTabSz="914400" rtl="0" eaLnBrk="1" latinLnBrk="0" hangingPunct="1"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8pPr>
            <a:lvl9pPr marL="3657600" algn="l" defTabSz="914400" rtl="0" eaLnBrk="1" latinLnBrk="0" hangingPunct="1">
              <a:defRPr sz="800" kern="1200">
                <a:solidFill>
                  <a:srgbClr val="000000"/>
                </a:solidFill>
                <a:latin typeface="Gill Sans Std Light" panose="020B0502020104020203" pitchFamily="-1" charset="0"/>
                <a:ea typeface="ヒラギノ角ゴ ProN W3" panose="020B0300000000000000" pitchFamily="126" charset="-128"/>
                <a:cs typeface="+mn-cs"/>
                <a:sym typeface="Gill Sans Std Light" panose="020B0502020104020203" pitchFamily="-1" charset="0"/>
              </a:defRPr>
            </a:lvl9pPr>
          </a:lstStyle>
          <a:p>
            <a:pPr>
              <a:defRPr/>
            </a:pPr>
            <a:fld id="{D973F114-0539-4992-9137-0EEA0F0DB34D}" type="slidenum">
              <a:rPr lang="en-US" altLang="en-US" b="1"/>
              <a:pPr>
                <a:defRPr/>
              </a:pPr>
              <a:t>35</a:t>
            </a:fld>
            <a:endParaRPr lang="en-US" altLang="en-US" b="1" dirty="0"/>
          </a:p>
        </p:txBody>
      </p:sp>
      <p:graphicFrame>
        <p:nvGraphicFramePr>
          <p:cNvPr id="5" name="Content Placeholder 17">
            <a:extLst>
              <a:ext uri="{FF2B5EF4-FFF2-40B4-BE49-F238E27FC236}">
                <a16:creationId xmlns:a16="http://schemas.microsoft.com/office/drawing/2014/main" id="{78C1E2A5-70A9-4BF4-B013-2EB1DAA5F7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407939"/>
              </p:ext>
            </p:extLst>
          </p:nvPr>
        </p:nvGraphicFramePr>
        <p:xfrm>
          <a:off x="609601" y="1806014"/>
          <a:ext cx="10972800" cy="4480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6853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5000"/>
    </mc:Choice>
    <mc:Fallback xmlns="">
      <p:transition advClick="0" advTm="125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5141-ADB7-41DC-93F7-7256CE70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39A7FE1A-3697-454C-A741-F448CD6E9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94897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059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E57FE1-2B76-49FB-AB80-F960D11EF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Public comments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2012E55-24A5-93C6-F030-833E1F452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487" y="133276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0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73DC0-2BC0-41DA-897F-B0DB894F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MN Legislature Must Set Funding for</a:t>
            </a:r>
            <a:br>
              <a:rPr lang="en-US" dirty="0"/>
            </a:br>
            <a:r>
              <a:rPr lang="en-US" dirty="0"/>
              <a:t>Minnesota Public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514A5-A005-4FE7-A93E-C0302829F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Minnesota Constitution ARTICLE XIII </a:t>
            </a:r>
          </a:p>
          <a:p>
            <a:r>
              <a:rPr lang="en-US" dirty="0"/>
              <a:t>MISCELLANEOUS SUBJECTS</a:t>
            </a:r>
          </a:p>
          <a:p>
            <a:r>
              <a:rPr lang="en-US" dirty="0"/>
              <a:t>Section 1</a:t>
            </a:r>
          </a:p>
          <a:p>
            <a:r>
              <a:rPr lang="en-US" b="1" dirty="0"/>
              <a:t>“UNIFORM SYSTEM OF PUBLIC SCHOOLS</a:t>
            </a:r>
            <a:r>
              <a:rPr lang="en-US" dirty="0"/>
              <a:t>. The stability of a republican form of government depending mainly upon the intelligence of the people, it is the duty of the legislature to establish a general and uniform system of public schools. The </a:t>
            </a:r>
            <a:r>
              <a:rPr lang="en-US" b="1" i="1" u="sng" dirty="0"/>
              <a:t>legislature shall make such provisions by taxation or otherwise </a:t>
            </a:r>
            <a:r>
              <a:rPr lang="en-US" dirty="0"/>
              <a:t>as will secure a thorough and efficient system of public schools throughout the state.”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7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391B3-EFD5-4A74-9E27-44316B1B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State Sets:</a:t>
            </a:r>
          </a:p>
          <a:p>
            <a:pPr lvl="1"/>
            <a:r>
              <a:rPr lang="en-US" dirty="0"/>
              <a:t>Formulas which determine revenue; most revenue based on specified amounts per pupil</a:t>
            </a:r>
          </a:p>
          <a:p>
            <a:pPr lvl="1"/>
            <a:r>
              <a:rPr lang="en-US" dirty="0"/>
              <a:t>Tax policy for local schools</a:t>
            </a:r>
          </a:p>
          <a:p>
            <a:pPr lvl="1"/>
            <a:r>
              <a:rPr lang="en-US" dirty="0"/>
              <a:t>Maximum authorized property tax levy</a:t>
            </a:r>
          </a:p>
          <a:p>
            <a:pPr lvl="2"/>
            <a:r>
              <a:rPr lang="en-US" dirty="0"/>
              <a:t>Districts can levy less, but not more than amount authorized by state, unless approved by voters in November</a:t>
            </a:r>
          </a:p>
          <a:p>
            <a:r>
              <a:rPr lang="en-US" dirty="0"/>
              <a:t>State also authorizes school board to submit referendums for operating &amp; capital needs to voters for approval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AB8C46-FBC7-46D9-8E3E-F9B4C5E68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Result, Funding is Highly Regulated</a:t>
            </a:r>
          </a:p>
        </p:txBody>
      </p:sp>
    </p:spTree>
    <p:extLst>
      <p:ext uri="{BB962C8B-B14F-4D97-AF65-F5344CB8AC3E}">
        <p14:creationId xmlns:p14="http://schemas.microsoft.com/office/powerpoint/2010/main" val="6373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AE3DD-7DED-4D13-A103-6B12F08F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General Education Formula Lags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9E0FB-77C4-40AC-8E03-5334D70A7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Since 2002-03, state General Education Revenue formula has not kept pace with inflation</a:t>
            </a:r>
          </a:p>
          <a:p>
            <a:pPr lvl="1"/>
            <a:r>
              <a:rPr lang="en-US" dirty="0"/>
              <a:t>For Fiscal Year 2021-22, an increase of 2.45% or $161 over previous year was approved</a:t>
            </a:r>
          </a:p>
          <a:p>
            <a:pPr lvl="1"/>
            <a:r>
              <a:rPr lang="en-US" dirty="0"/>
              <a:t>For Fiscal Year 2022-23, an increase of 2.00% or $135 over previous year was approved</a:t>
            </a:r>
          </a:p>
          <a:p>
            <a:r>
              <a:rPr lang="en-US" dirty="0"/>
              <a:t>Per-pupil allowance for Fiscal Year 2022-23 of $6,863 would need to increase by another $1,263 (18.4%) to have kept pace with inflation since 2002-03, resulting in an allowance of $8,126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4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2DCE03-E002-0AEB-01AA-6908E3E2DC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4625" y="0"/>
            <a:ext cx="8502750" cy="63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4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3311A5-99DE-4393-9A6A-668B1A50F6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927983-BFBD-4CAA-A34E-2D3486ACF1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193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0DF401-E6F0-4EFD-8C5C-6847352084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16F6D6D-68C7-4DE7-BCC8-49EDF0B35F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80E7-E8AD-4BA4-8DCF-5957C4677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>
                <a:solidFill>
                  <a:schemeClr val="accent6"/>
                </a:solidFill>
              </a:rPr>
              <a:t>Underfunding of Special Education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2ABB72-FC8B-4840-AD94-0699193233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EDB0E252-C782-4F12-9522-B29D4B7D4B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3A9B9E4-D842-4215-A86C-FA3FE90EFD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C413B1-5273-2F65-3974-BD2B2E1BAC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683197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18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80E7-E8AD-4BA4-8DCF-5957C467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Tax Levy </a:t>
            </a:r>
            <a:r>
              <a:rPr lang="en-US" u="sng" dirty="0"/>
              <a:t>does not</a:t>
            </a:r>
            <a:r>
              <a:rPr lang="en-US" dirty="0"/>
              <a:t> Determine </a:t>
            </a:r>
            <a:br>
              <a:rPr lang="en-US" dirty="0"/>
            </a:br>
            <a:r>
              <a:rPr lang="en-US" dirty="0"/>
              <a:t>Change in Budget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CB4150-7B2E-40E9-8C4D-D6197C0AF5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62448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5976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10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0000"/>
      </a:accent1>
      <a:accent2>
        <a:srgbClr val="7E0000"/>
      </a:accent2>
      <a:accent3>
        <a:srgbClr val="7E0000"/>
      </a:accent3>
      <a:accent4>
        <a:srgbClr val="7E0000"/>
      </a:accent4>
      <a:accent5>
        <a:srgbClr val="7E0000"/>
      </a:accent5>
      <a:accent6>
        <a:srgbClr val="7E000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5397</TotalTime>
  <Words>1847</Words>
  <Application>Microsoft Office PowerPoint</Application>
  <PresentationFormat>Widescreen</PresentationFormat>
  <Paragraphs>201</Paragraphs>
  <Slides>37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Gill Sans Std Light</vt:lpstr>
      <vt:lpstr>Gotham-Book</vt:lpstr>
      <vt:lpstr>ヒラギノ角ゴ ProN W3</vt:lpstr>
      <vt:lpstr>Retrospect</vt:lpstr>
      <vt:lpstr>Richfield Public Schools, ISD 280  Public Hearing for Taxes Payable in 2023</vt:lpstr>
      <vt:lpstr>Minnesota State Law Requirements</vt:lpstr>
      <vt:lpstr>Hearing  Agenda</vt:lpstr>
      <vt:lpstr>MN Legislature Must Set Funding for Minnesota Public Schools</vt:lpstr>
      <vt:lpstr>As a Result, Funding is Highly Regulated</vt:lpstr>
      <vt:lpstr>Basic General Education Formula Lags Inflation</vt:lpstr>
      <vt:lpstr>PowerPoint Presentation</vt:lpstr>
      <vt:lpstr>Underfunding of Special Education</vt:lpstr>
      <vt:lpstr>Change in Tax Levy does not Determine  Change in Budget</vt:lpstr>
      <vt:lpstr>Difference in Levy Cycles</vt:lpstr>
      <vt:lpstr>Budget Information __________</vt:lpstr>
      <vt:lpstr>PowerPoint Presentation</vt:lpstr>
      <vt:lpstr>Revenue - All Funds -  2022-23 Budget $87,905,683</vt:lpstr>
      <vt:lpstr>General Fund Revenue  2022-23 Budget $73,499,297</vt:lpstr>
      <vt:lpstr>General Fund Expenditures - by Object -  2022-23 Budget $74,595,187</vt:lpstr>
      <vt:lpstr>General Fund Expenditures - by Program -  2022-23 Budget $74,595,187</vt:lpstr>
      <vt:lpstr>Payable 2023 Property Tax Levy</vt:lpstr>
      <vt:lpstr>Property Tax Background</vt:lpstr>
      <vt:lpstr>PowerPoint Presentation</vt:lpstr>
      <vt:lpstr>School District Property Taxes</vt:lpstr>
      <vt:lpstr>School District Property Tax Process __________</vt:lpstr>
      <vt:lpstr>Approval of District’s Tax Levy in 2022 (Payable 2023)</vt:lpstr>
      <vt:lpstr>Overview of District’s Proposed Tax Levy</vt:lpstr>
      <vt:lpstr>PowerPoint Presentation</vt:lpstr>
      <vt:lpstr>Explanation of Levy Changes</vt:lpstr>
      <vt:lpstr>Explanation of Levy Changes</vt:lpstr>
      <vt:lpstr>Explanation of Levy Changes</vt:lpstr>
      <vt:lpstr>Factors Impacting Individual Taxpayers’ School Taxes</vt:lpstr>
      <vt:lpstr>Four Year School Levy Comparison</vt:lpstr>
      <vt:lpstr>PowerPoint Presentation</vt:lpstr>
      <vt:lpstr>Estimated Changes in School Property Taxes, 2020-23 Based on No Changes in Property Value</vt:lpstr>
      <vt:lpstr>Estimated Changes in School Property Taxes, 2020-23 Based on No Changes in Property Value</vt:lpstr>
      <vt:lpstr>Estimated Changes in School Property Taxes, 2020-23 Based on 17.3% Cumulative Changes in Property Value</vt:lpstr>
      <vt:lpstr>Estimated Changes in School Property Taxes, 2020-23 Based on 17.3% Cumulative Changes in Property Value</vt:lpstr>
      <vt:lpstr>State Property Tax Refunds &amp; Deferral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Gopherville  Independent School District  Public Hearing for Taxes Payable in 2021</dc:title>
  <dc:creator>Roxy Martin</dc:creator>
  <cp:lastModifiedBy> </cp:lastModifiedBy>
  <cp:revision>64</cp:revision>
  <dcterms:created xsi:type="dcterms:W3CDTF">2020-09-14T21:32:26Z</dcterms:created>
  <dcterms:modified xsi:type="dcterms:W3CDTF">2022-12-05T20:00:32Z</dcterms:modified>
</cp:coreProperties>
</file>